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743" r:id="rId2"/>
    <p:sldId id="744" r:id="rId3"/>
    <p:sldId id="670" r:id="rId4"/>
    <p:sldId id="745" r:id="rId5"/>
    <p:sldId id="729" r:id="rId6"/>
    <p:sldId id="724" r:id="rId7"/>
    <p:sldId id="708" r:id="rId8"/>
    <p:sldId id="742" r:id="rId9"/>
    <p:sldId id="717" r:id="rId10"/>
    <p:sldId id="736" r:id="rId11"/>
    <p:sldId id="725" r:id="rId12"/>
    <p:sldId id="746" r:id="rId13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9F1"/>
    <a:srgbClr val="BD2309"/>
    <a:srgbClr val="B12B15"/>
    <a:srgbClr val="33CC33"/>
    <a:srgbClr val="4BC507"/>
    <a:srgbClr val="00CC00"/>
    <a:srgbClr val="009900"/>
    <a:srgbClr val="FD9203"/>
    <a:srgbClr val="F4D30C"/>
    <a:srgbClr val="843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DC8B78-ED35-4146-9174-1F5956488DD6}" v="2" dt="2022-12-18T20:32:46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2" autoAdjust="0"/>
    <p:restoredTop sz="94131" autoAdjust="0"/>
  </p:normalViewPr>
  <p:slideViewPr>
    <p:cSldViewPr snapToGrid="0">
      <p:cViewPr varScale="1">
        <p:scale>
          <a:sx n="112" d="100"/>
          <a:sy n="112" d="100"/>
        </p:scale>
        <p:origin x="74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RIESGO FERNANDEZ" userId="a7733abf-5b9a-4604-b1f6-2b8a758200a9" providerId="ADAL" clId="{B3DC8B78-ED35-4146-9174-1F5956488DD6}"/>
    <pc:docChg chg="modSld">
      <pc:chgData name="PEDRO RIESGO FERNANDEZ" userId="a7733abf-5b9a-4604-b1f6-2b8a758200a9" providerId="ADAL" clId="{B3DC8B78-ED35-4146-9174-1F5956488DD6}" dt="2022-12-18T20:32:57.805" v="7" actId="1076"/>
      <pc:docMkLst>
        <pc:docMk/>
      </pc:docMkLst>
      <pc:sldChg chg="addSp delSp modSp mod">
        <pc:chgData name="PEDRO RIESGO FERNANDEZ" userId="a7733abf-5b9a-4604-b1f6-2b8a758200a9" providerId="ADAL" clId="{B3DC8B78-ED35-4146-9174-1F5956488DD6}" dt="2022-12-18T20:32:57.805" v="7" actId="1076"/>
        <pc:sldMkLst>
          <pc:docMk/>
          <pc:sldMk cId="3613312964" sldId="745"/>
        </pc:sldMkLst>
        <pc:picChg chg="add mod">
          <ac:chgData name="PEDRO RIESGO FERNANDEZ" userId="a7733abf-5b9a-4604-b1f6-2b8a758200a9" providerId="ADAL" clId="{B3DC8B78-ED35-4146-9174-1F5956488DD6}" dt="2022-12-18T20:32:57.805" v="7" actId="1076"/>
          <ac:picMkLst>
            <pc:docMk/>
            <pc:sldMk cId="3613312964" sldId="745"/>
            <ac:picMk id="3" creationId="{BFF295D9-CA44-D91D-01E1-01A857133B51}"/>
          </ac:picMkLst>
        </pc:picChg>
        <pc:picChg chg="del">
          <ac:chgData name="PEDRO RIESGO FERNANDEZ" userId="a7733abf-5b9a-4604-b1f6-2b8a758200a9" providerId="ADAL" clId="{B3DC8B78-ED35-4146-9174-1F5956488DD6}" dt="2022-12-18T20:31:39.947" v="0" actId="478"/>
          <ac:picMkLst>
            <pc:docMk/>
            <pc:sldMk cId="3613312964" sldId="745"/>
            <ac:picMk id="1026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862" cy="497333"/>
          </a:xfrm>
          <a:prstGeom prst="rect">
            <a:avLst/>
          </a:prstGeom>
        </p:spPr>
        <p:txBody>
          <a:bodyPr vert="horz" lIns="88214" tIns="44108" rIns="88214" bIns="44108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295" y="2"/>
            <a:ext cx="2945862" cy="497333"/>
          </a:xfrm>
          <a:prstGeom prst="rect">
            <a:avLst/>
          </a:prstGeom>
        </p:spPr>
        <p:txBody>
          <a:bodyPr vert="horz" lIns="88214" tIns="44108" rIns="88214" bIns="44108" rtlCol="0"/>
          <a:lstStyle>
            <a:lvl1pPr algn="r">
              <a:defRPr sz="1200"/>
            </a:lvl1pPr>
          </a:lstStyle>
          <a:p>
            <a:fld id="{027A2F17-0312-4A4B-9633-FC2C7AD73315}" type="datetimeFigureOut">
              <a:rPr lang="es-ES" smtClean="0"/>
              <a:t>18/12/2022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306"/>
            <a:ext cx="2945862" cy="497333"/>
          </a:xfrm>
          <a:prstGeom prst="rect">
            <a:avLst/>
          </a:prstGeom>
        </p:spPr>
        <p:txBody>
          <a:bodyPr vert="horz" lIns="88214" tIns="44108" rIns="88214" bIns="44108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295" y="9429306"/>
            <a:ext cx="2945862" cy="497333"/>
          </a:xfrm>
          <a:prstGeom prst="rect">
            <a:avLst/>
          </a:prstGeom>
        </p:spPr>
        <p:txBody>
          <a:bodyPr vert="horz" lIns="88214" tIns="44108" rIns="88214" bIns="44108" rtlCol="0" anchor="b"/>
          <a:lstStyle>
            <a:lvl1pPr algn="r">
              <a:defRPr sz="1200"/>
            </a:lvl1pPr>
          </a:lstStyle>
          <a:p>
            <a:fld id="{5132FC98-891F-4DF1-B9A0-9F327CAEFF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605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9CE93D8E-DA0F-4B2E-8A56-2FD74FF5F6DC}" type="datetimeFigureOut">
              <a:rPr lang="es-ES" smtClean="0"/>
              <a:t>18/12/2022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2" y="4714877"/>
            <a:ext cx="5438775" cy="4467225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90" y="9428165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EE80CC95-A332-48C3-B089-EA50A1E6E6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4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18/12/2022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18/12/2022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18/12/2022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18/12/2022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18/12/2022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18/12/2022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18/12/2022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18/12/2022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18/12/2022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18/12/2022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18/12/2022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18/12/2022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8.jp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5.jpeg"/><Relationship Id="rId7" Type="http://schemas.openxmlformats.org/officeDocument/2006/relationships/image" Target="../media/image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F 2019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1 CuadroTexto"/>
          <p:cNvSpPr txBox="1"/>
          <p:nvPr/>
        </p:nvSpPr>
        <p:spPr>
          <a:xfrm>
            <a:off x="7013899" y="6113802"/>
            <a:ext cx="36449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Noel Canto </a:t>
            </a:r>
            <a:r>
              <a:rPr lang="es-ES" sz="1400" b="1" dirty="0" err="1"/>
              <a:t>Toimil</a:t>
            </a:r>
            <a:endParaRPr lang="es-ES" sz="1400" b="1" dirty="0"/>
          </a:p>
          <a:p>
            <a:r>
              <a:rPr lang="es-ES" sz="1400" b="1" dirty="0"/>
              <a:t>Head of </a:t>
            </a:r>
            <a:r>
              <a:rPr lang="es-ES" sz="1400" b="1" dirty="0" err="1"/>
              <a:t>Department</a:t>
            </a:r>
            <a:r>
              <a:rPr lang="es-ES" sz="1400" b="1" dirty="0"/>
              <a:t> of </a:t>
            </a:r>
            <a:r>
              <a:rPr lang="es-ES" sz="1400" b="1" dirty="0" err="1"/>
              <a:t>Innovation</a:t>
            </a:r>
            <a:r>
              <a:rPr lang="es-ES" sz="1400" b="1" dirty="0"/>
              <a:t> of HUNOSA</a:t>
            </a:r>
          </a:p>
          <a:p>
            <a:r>
              <a:rPr lang="es-ES" sz="1400" b="1" u="sng" dirty="0"/>
              <a:t>noelcanto@hunosa.es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1882207" y="256282"/>
            <a:ext cx="8539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Heat pumps as a way to harness mine water heat</a:t>
            </a:r>
            <a:endParaRPr lang="es-ES" sz="3200" b="1" dirty="0"/>
          </a:p>
        </p:txBody>
      </p:sp>
      <p:pic>
        <p:nvPicPr>
          <p:cNvPr id="8" name="Imagen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8667" y="1975348"/>
            <a:ext cx="7056652" cy="361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15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8 CuadroTexto"/>
          <p:cNvSpPr txBox="1"/>
          <p:nvPr/>
        </p:nvSpPr>
        <p:spPr>
          <a:xfrm>
            <a:off x="1995426" y="-3616"/>
            <a:ext cx="832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/>
              <a:t>Geothermal</a:t>
            </a:r>
            <a:r>
              <a:rPr lang="es-ES" sz="2400" b="1" dirty="0"/>
              <a:t> </a:t>
            </a:r>
            <a:r>
              <a:rPr lang="es-ES" sz="2400" b="1" dirty="0" err="1"/>
              <a:t>energy</a:t>
            </a:r>
            <a:r>
              <a:rPr lang="es-ES" sz="2400" b="1" dirty="0"/>
              <a:t>. </a:t>
            </a:r>
            <a:r>
              <a:rPr lang="es-ES" sz="2400" b="1" dirty="0" err="1"/>
              <a:t>Langreo</a:t>
            </a:r>
            <a:r>
              <a:rPr lang="es-ES" sz="2400" b="1" dirty="0"/>
              <a:t> </a:t>
            </a:r>
            <a:r>
              <a:rPr lang="es-ES" sz="2400" b="1" dirty="0" err="1"/>
              <a:t>District</a:t>
            </a:r>
            <a:r>
              <a:rPr lang="es-ES" sz="2400" b="1" dirty="0"/>
              <a:t> </a:t>
            </a:r>
            <a:r>
              <a:rPr lang="es-ES" sz="2400" b="1" dirty="0" err="1"/>
              <a:t>Heating</a:t>
            </a:r>
            <a:r>
              <a:rPr lang="es-ES" sz="2400" b="1" dirty="0"/>
              <a:t>. El Fondón </a:t>
            </a:r>
            <a:r>
              <a:rPr lang="es-ES" sz="2400" b="1" dirty="0" err="1"/>
              <a:t>Colliery</a:t>
            </a:r>
            <a:endParaRPr lang="es-ES" sz="2400" b="1" dirty="0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4448635" y="3294013"/>
            <a:ext cx="4443641" cy="143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 defTabSz="685800">
              <a:spcBef>
                <a:spcPts val="450"/>
              </a:spcBef>
              <a:spcAft>
                <a:spcPts val="450"/>
              </a:spcAft>
            </a:pPr>
            <a:r>
              <a:rPr lang="en-US" altLang="es-ES" sz="1600" b="1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Estimations for 2022</a:t>
            </a:r>
          </a:p>
          <a:p>
            <a:pPr marL="214313" indent="-214313" algn="just" defTabSz="6858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altLang="es-ES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Energy supplied:</a:t>
            </a:r>
          </a:p>
          <a:p>
            <a:pPr marL="742950" lvl="1" indent="-285750" algn="just" defTabSz="685800">
              <a:spcBef>
                <a:spcPts val="450"/>
              </a:spcBef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en-GB" altLang="es-ES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Heating + domestic hot water: 3.488 MWh</a:t>
            </a:r>
          </a:p>
          <a:p>
            <a:pPr marL="214313" indent="-214313" algn="just" defTabSz="6858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altLang="es-ES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Reduction of CO</a:t>
            </a:r>
            <a:r>
              <a:rPr lang="en-GB" altLang="es-ES" sz="1600" baseline="-250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GB" altLang="es-ES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emissions: 887 t</a:t>
            </a:r>
          </a:p>
        </p:txBody>
      </p:sp>
      <p:graphicFrame>
        <p:nvGraphicFramePr>
          <p:cNvPr id="1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886028"/>
              </p:ext>
            </p:extLst>
          </p:nvPr>
        </p:nvGraphicFramePr>
        <p:xfrm>
          <a:off x="8441152" y="1527780"/>
          <a:ext cx="1975949" cy="686961"/>
        </p:xfrm>
        <a:graphic>
          <a:graphicData uri="http://schemas.openxmlformats.org/drawingml/2006/table">
            <a:tbl>
              <a:tblPr/>
              <a:tblGrid>
                <a:gridCol w="1975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400" b="1" u="none" strike="noStrike" dirty="0" err="1">
                          <a:effectLst/>
                        </a:rPr>
                        <a:t>Investment</a:t>
                      </a:r>
                      <a:r>
                        <a:rPr lang="es-ES" sz="1400" b="1" u="none" strike="noStrike" dirty="0">
                          <a:effectLst/>
                        </a:rPr>
                        <a:t> (€)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64" marR="7664" marT="766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s-E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2.235.359,82</a:t>
                      </a:r>
                    </a:p>
                  </a:txBody>
                  <a:tcPr marL="7664" marR="7664" marT="766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92287">
            <a:off x="10084321" y="956756"/>
            <a:ext cx="1601981" cy="105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ángulo 21"/>
          <p:cNvSpPr/>
          <p:nvPr/>
        </p:nvSpPr>
        <p:spPr>
          <a:xfrm rot="20498652">
            <a:off x="10451761" y="1663337"/>
            <a:ext cx="894261" cy="20641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23" name="CuadroTexto 22"/>
          <p:cNvSpPr txBox="1"/>
          <p:nvPr/>
        </p:nvSpPr>
        <p:spPr>
          <a:xfrm rot="20495713">
            <a:off x="10421795" y="1614974"/>
            <a:ext cx="1079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1.136.215 €</a:t>
            </a:r>
          </a:p>
        </p:txBody>
      </p:sp>
      <p:grpSp>
        <p:nvGrpSpPr>
          <p:cNvPr id="24" name="2 Grupo"/>
          <p:cNvGrpSpPr/>
          <p:nvPr/>
        </p:nvGrpSpPr>
        <p:grpSpPr>
          <a:xfrm>
            <a:off x="210136" y="2244509"/>
            <a:ext cx="3570580" cy="4310056"/>
            <a:chOff x="171582" y="939731"/>
            <a:chExt cx="3960442" cy="4780663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642"/>
            <a:stretch/>
          </p:blipFill>
          <p:spPr bwMode="auto">
            <a:xfrm>
              <a:off x="171582" y="939731"/>
              <a:ext cx="3960442" cy="4780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4" name="33 Conector recto de flecha"/>
            <p:cNvCxnSpPr/>
            <p:nvPr/>
          </p:nvCxnSpPr>
          <p:spPr>
            <a:xfrm flipV="1">
              <a:off x="536575" y="1038227"/>
              <a:ext cx="0" cy="40005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34 CuadroTexto"/>
            <p:cNvSpPr txBox="1"/>
            <p:nvPr/>
          </p:nvSpPr>
          <p:spPr>
            <a:xfrm>
              <a:off x="365125" y="1460503"/>
              <a:ext cx="380274" cy="416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/>
                <a:t>N</a:t>
              </a:r>
            </a:p>
          </p:txBody>
        </p:sp>
        <p:cxnSp>
          <p:nvCxnSpPr>
            <p:cNvPr id="46" name="35 Conector recto"/>
            <p:cNvCxnSpPr/>
            <p:nvPr/>
          </p:nvCxnSpPr>
          <p:spPr>
            <a:xfrm flipH="1">
              <a:off x="1533525" y="5400682"/>
              <a:ext cx="100965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36 CuadroTexto"/>
            <p:cNvSpPr txBox="1"/>
            <p:nvPr/>
          </p:nvSpPr>
          <p:spPr>
            <a:xfrm>
              <a:off x="1749425" y="5102225"/>
              <a:ext cx="724002" cy="3473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/>
                <a:t>250 m</a:t>
              </a: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188" y="4479371"/>
            <a:ext cx="5486595" cy="1911182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02" y="-1652"/>
            <a:ext cx="811309" cy="56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81567" y="2968"/>
            <a:ext cx="710433" cy="60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1907" y="789381"/>
            <a:ext cx="4272606" cy="212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6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21 Conector recto"/>
          <p:cNvCxnSpPr/>
          <p:nvPr/>
        </p:nvCxnSpPr>
        <p:spPr>
          <a:xfrm>
            <a:off x="5648960" y="1958340"/>
            <a:ext cx="167386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H="1">
            <a:off x="2433320" y="4686300"/>
            <a:ext cx="1579880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flipV="1">
            <a:off x="2439670" y="3581400"/>
            <a:ext cx="0" cy="110490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2446020" y="3575050"/>
            <a:ext cx="744220" cy="0"/>
          </a:xfrm>
          <a:prstGeom prst="line">
            <a:avLst/>
          </a:prstGeom>
          <a:ln w="190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Rectángulo"/>
          <p:cNvSpPr/>
          <p:nvPr/>
        </p:nvSpPr>
        <p:spPr>
          <a:xfrm>
            <a:off x="4431030" y="3412490"/>
            <a:ext cx="463550" cy="33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44" name="43 Conector recto"/>
          <p:cNvCxnSpPr/>
          <p:nvPr/>
        </p:nvCxnSpPr>
        <p:spPr>
          <a:xfrm>
            <a:off x="2439670" y="4267200"/>
            <a:ext cx="952500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3385820" y="4267200"/>
            <a:ext cx="0" cy="41275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 flipV="1">
            <a:off x="3722370" y="4175760"/>
            <a:ext cx="0" cy="9677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 flipH="1">
            <a:off x="2004060" y="4166870"/>
            <a:ext cx="1727200" cy="0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 flipH="1">
            <a:off x="2306320" y="4552950"/>
            <a:ext cx="1422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 flipV="1">
            <a:off x="2299970" y="4168140"/>
            <a:ext cx="0" cy="3911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Rectángulo"/>
          <p:cNvSpPr/>
          <p:nvPr/>
        </p:nvSpPr>
        <p:spPr>
          <a:xfrm rot="16200000">
            <a:off x="2830195" y="3965575"/>
            <a:ext cx="285750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3" name="52 Rectángulo"/>
          <p:cNvSpPr/>
          <p:nvPr/>
        </p:nvSpPr>
        <p:spPr>
          <a:xfrm rot="16200000">
            <a:off x="2823845" y="4384675"/>
            <a:ext cx="285750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7" name="56 Conector recto"/>
          <p:cNvCxnSpPr/>
          <p:nvPr/>
        </p:nvCxnSpPr>
        <p:spPr>
          <a:xfrm>
            <a:off x="3438525" y="5114926"/>
            <a:ext cx="0" cy="16287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3986214" y="5124451"/>
            <a:ext cx="0" cy="16287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 flipH="1">
            <a:off x="3217546" y="5105400"/>
            <a:ext cx="2190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 flipH="1">
            <a:off x="3979546" y="5124450"/>
            <a:ext cx="2190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3438525" y="5514975"/>
            <a:ext cx="5334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Elipse"/>
          <p:cNvSpPr/>
          <p:nvPr/>
        </p:nvSpPr>
        <p:spPr>
          <a:xfrm>
            <a:off x="3472816" y="6231096"/>
            <a:ext cx="90011" cy="90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Elipse"/>
          <p:cNvSpPr/>
          <p:nvPr/>
        </p:nvSpPr>
        <p:spPr>
          <a:xfrm>
            <a:off x="3601880" y="6280785"/>
            <a:ext cx="90011" cy="90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/>
          <p:cNvSpPr txBox="1"/>
          <p:nvPr/>
        </p:nvSpPr>
        <p:spPr>
          <a:xfrm>
            <a:off x="4404360" y="3447416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HP 2 E</a:t>
            </a:r>
          </a:p>
        </p:txBody>
      </p:sp>
      <p:sp>
        <p:nvSpPr>
          <p:cNvPr id="67" name="66 CuadroTexto"/>
          <p:cNvSpPr txBox="1"/>
          <p:nvPr/>
        </p:nvSpPr>
        <p:spPr>
          <a:xfrm>
            <a:off x="3164840" y="3457576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HP 1 E</a:t>
            </a:r>
          </a:p>
        </p:txBody>
      </p:sp>
      <p:sp>
        <p:nvSpPr>
          <p:cNvPr id="70" name="69 CuadroTexto"/>
          <p:cNvSpPr txBox="1"/>
          <p:nvPr/>
        </p:nvSpPr>
        <p:spPr>
          <a:xfrm>
            <a:off x="1821180" y="5394961"/>
            <a:ext cx="1684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/>
              <a:t>Sefety</a:t>
            </a:r>
            <a:r>
              <a:rPr lang="es-ES" sz="1200" dirty="0"/>
              <a:t> </a:t>
            </a:r>
            <a:r>
              <a:rPr lang="es-ES" sz="1200" dirty="0" err="1"/>
              <a:t>water</a:t>
            </a:r>
            <a:r>
              <a:rPr lang="es-ES" sz="1200" dirty="0"/>
              <a:t> </a:t>
            </a:r>
            <a:r>
              <a:rPr lang="es-ES" sz="1200" dirty="0" err="1"/>
              <a:t>level</a:t>
            </a:r>
            <a:r>
              <a:rPr lang="es-ES" sz="1200" dirty="0"/>
              <a:t>: 43 m</a:t>
            </a:r>
          </a:p>
        </p:txBody>
      </p:sp>
      <p:sp>
        <p:nvSpPr>
          <p:cNvPr id="71" name="70 CuadroTexto"/>
          <p:cNvSpPr txBox="1"/>
          <p:nvPr/>
        </p:nvSpPr>
        <p:spPr>
          <a:xfrm>
            <a:off x="1731579" y="6009882"/>
            <a:ext cx="1645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4 </a:t>
            </a:r>
            <a:r>
              <a:rPr lang="es-ES" sz="1200" dirty="0" err="1"/>
              <a:t>pumps</a:t>
            </a:r>
            <a:r>
              <a:rPr lang="es-ES" sz="1200" dirty="0"/>
              <a:t>: </a:t>
            </a:r>
          </a:p>
          <a:p>
            <a:r>
              <a:rPr lang="es-ES" sz="1200" dirty="0"/>
              <a:t>30 kW - 180 m</a:t>
            </a:r>
            <a:r>
              <a:rPr lang="es-ES" sz="1200" baseline="30000" dirty="0"/>
              <a:t>3</a:t>
            </a:r>
            <a:r>
              <a:rPr lang="es-ES" sz="1200" dirty="0"/>
              <a:t>/h </a:t>
            </a:r>
            <a:r>
              <a:rPr lang="es-ES" sz="1200" dirty="0" err="1"/>
              <a:t>each</a:t>
            </a:r>
            <a:endParaRPr lang="es-ES" sz="1200" dirty="0"/>
          </a:p>
        </p:txBody>
      </p:sp>
      <p:sp>
        <p:nvSpPr>
          <p:cNvPr id="73" name="72 CuadroTexto"/>
          <p:cNvSpPr txBox="1"/>
          <p:nvPr/>
        </p:nvSpPr>
        <p:spPr>
          <a:xfrm>
            <a:off x="1955515" y="6424318"/>
            <a:ext cx="1445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95 m – 110 m </a:t>
            </a:r>
            <a:r>
              <a:rPr lang="es-ES" sz="1200" dirty="0" err="1"/>
              <a:t>depth</a:t>
            </a:r>
            <a:endParaRPr lang="es-ES" sz="1200" dirty="0"/>
          </a:p>
        </p:txBody>
      </p:sp>
      <p:sp>
        <p:nvSpPr>
          <p:cNvPr id="74" name="73 CuadroTexto"/>
          <p:cNvSpPr txBox="1"/>
          <p:nvPr/>
        </p:nvSpPr>
        <p:spPr>
          <a:xfrm>
            <a:off x="3726815" y="4768851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FF0000"/>
                </a:solidFill>
              </a:rPr>
              <a:t>23 </a:t>
            </a:r>
            <a:r>
              <a:rPr lang="es-ES" sz="1200" b="1" dirty="0" err="1">
                <a:solidFill>
                  <a:srgbClr val="FF0000"/>
                </a:solidFill>
              </a:rPr>
              <a:t>ºC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2603960" y="287747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</a:rPr>
              <a:t>75ºC</a:t>
            </a:r>
          </a:p>
        </p:txBody>
      </p:sp>
      <p:sp>
        <p:nvSpPr>
          <p:cNvPr id="77" name="76 CuadroTexto"/>
          <p:cNvSpPr txBox="1"/>
          <p:nvPr/>
        </p:nvSpPr>
        <p:spPr>
          <a:xfrm>
            <a:off x="1522095" y="3729991"/>
            <a:ext cx="910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FF0000"/>
                </a:solidFill>
              </a:rPr>
              <a:t>To </a:t>
            </a:r>
            <a:r>
              <a:rPr lang="es-ES" sz="1200" b="1" dirty="0" err="1">
                <a:solidFill>
                  <a:srgbClr val="FF0000"/>
                </a:solidFill>
              </a:rPr>
              <a:t>the</a:t>
            </a:r>
            <a:r>
              <a:rPr lang="es-ES" sz="1200" b="1" dirty="0">
                <a:solidFill>
                  <a:srgbClr val="FF0000"/>
                </a:solidFill>
              </a:rPr>
              <a:t> </a:t>
            </a:r>
            <a:r>
              <a:rPr lang="es-ES" sz="1200" b="1" dirty="0" err="1">
                <a:solidFill>
                  <a:srgbClr val="FF0000"/>
                </a:solidFill>
              </a:rPr>
              <a:t>river</a:t>
            </a:r>
            <a:endParaRPr lang="es-ES" sz="1200" b="1" dirty="0">
              <a:solidFill>
                <a:srgbClr val="FF0000"/>
              </a:solidFill>
            </a:endParaRPr>
          </a:p>
          <a:p>
            <a:r>
              <a:rPr lang="es-ES" sz="1200" b="1" dirty="0">
                <a:solidFill>
                  <a:srgbClr val="FF0000"/>
                </a:solidFill>
              </a:rPr>
              <a:t>18 </a:t>
            </a:r>
            <a:r>
              <a:rPr lang="es-ES" sz="1200" b="1" dirty="0" err="1">
                <a:solidFill>
                  <a:srgbClr val="FF0000"/>
                </a:solidFill>
              </a:rPr>
              <a:t>ºC</a:t>
            </a:r>
            <a:endParaRPr lang="es-ES" sz="1200" b="1" dirty="0">
              <a:solidFill>
                <a:srgbClr val="FF0000"/>
              </a:solidFill>
            </a:endParaRPr>
          </a:p>
        </p:txBody>
      </p:sp>
      <p:cxnSp>
        <p:nvCxnSpPr>
          <p:cNvPr id="83" name="82 Conector recto"/>
          <p:cNvCxnSpPr/>
          <p:nvPr/>
        </p:nvCxnSpPr>
        <p:spPr>
          <a:xfrm>
            <a:off x="3524255" y="5133976"/>
            <a:ext cx="377190" cy="19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3646490" y="5132389"/>
            <a:ext cx="0" cy="1144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"/>
          <p:cNvCxnSpPr/>
          <p:nvPr/>
        </p:nvCxnSpPr>
        <p:spPr>
          <a:xfrm>
            <a:off x="3786188" y="5132387"/>
            <a:ext cx="0" cy="12207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88 CuadroTexto"/>
          <p:cNvSpPr txBox="1"/>
          <p:nvPr/>
        </p:nvSpPr>
        <p:spPr>
          <a:xfrm>
            <a:off x="3787145" y="647462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/>
              <a:t>4</a:t>
            </a:r>
          </a:p>
        </p:txBody>
      </p:sp>
      <p:sp>
        <p:nvSpPr>
          <p:cNvPr id="107" name="106 CuadroTexto"/>
          <p:cNvSpPr txBox="1"/>
          <p:nvPr/>
        </p:nvSpPr>
        <p:spPr>
          <a:xfrm>
            <a:off x="3405505" y="630920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/>
              <a:t>1</a:t>
            </a:r>
          </a:p>
        </p:txBody>
      </p:sp>
      <p:cxnSp>
        <p:nvCxnSpPr>
          <p:cNvPr id="112" name="111 Conector recto"/>
          <p:cNvCxnSpPr/>
          <p:nvPr/>
        </p:nvCxnSpPr>
        <p:spPr>
          <a:xfrm>
            <a:off x="7302500" y="1964055"/>
            <a:ext cx="16891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118 Rectángulo"/>
          <p:cNvSpPr/>
          <p:nvPr/>
        </p:nvSpPr>
        <p:spPr>
          <a:xfrm>
            <a:off x="3194050" y="3401060"/>
            <a:ext cx="463550" cy="33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21" name="120 Conector recto"/>
          <p:cNvCxnSpPr/>
          <p:nvPr/>
        </p:nvCxnSpPr>
        <p:spPr>
          <a:xfrm>
            <a:off x="3658870" y="3572510"/>
            <a:ext cx="754380" cy="0"/>
          </a:xfrm>
          <a:prstGeom prst="line">
            <a:avLst/>
          </a:prstGeom>
          <a:ln w="190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122 Conector recto"/>
          <p:cNvCxnSpPr/>
          <p:nvPr/>
        </p:nvCxnSpPr>
        <p:spPr>
          <a:xfrm>
            <a:off x="4911090" y="3573780"/>
            <a:ext cx="491490" cy="0"/>
          </a:xfrm>
          <a:prstGeom prst="line">
            <a:avLst/>
          </a:prstGeom>
          <a:ln w="190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123 Conector recto"/>
          <p:cNvCxnSpPr/>
          <p:nvPr/>
        </p:nvCxnSpPr>
        <p:spPr>
          <a:xfrm flipV="1">
            <a:off x="5640070" y="1954531"/>
            <a:ext cx="0" cy="1483995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174 Conector recto"/>
          <p:cNvCxnSpPr/>
          <p:nvPr/>
        </p:nvCxnSpPr>
        <p:spPr>
          <a:xfrm flipV="1">
            <a:off x="8977630" y="1954530"/>
            <a:ext cx="0" cy="291466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193 Conector recto"/>
          <p:cNvCxnSpPr/>
          <p:nvPr/>
        </p:nvCxnSpPr>
        <p:spPr>
          <a:xfrm flipH="1">
            <a:off x="4008122" y="4686300"/>
            <a:ext cx="1363979" cy="0"/>
          </a:xfrm>
          <a:prstGeom prst="line">
            <a:avLst/>
          </a:prstGeom>
          <a:ln w="19050">
            <a:solidFill>
              <a:srgbClr val="0099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196 CuadroTexto"/>
          <p:cNvSpPr txBox="1"/>
          <p:nvPr/>
        </p:nvSpPr>
        <p:spPr>
          <a:xfrm>
            <a:off x="6315711" y="1687196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>
                <a:solidFill>
                  <a:srgbClr val="0070C0"/>
                </a:solidFill>
              </a:rPr>
              <a:t>Tª</a:t>
            </a:r>
            <a:r>
              <a:rPr lang="es-ES" sz="1200" b="1" dirty="0">
                <a:solidFill>
                  <a:srgbClr val="0070C0"/>
                </a:solidFill>
              </a:rPr>
              <a:t> = 75 </a:t>
            </a:r>
            <a:r>
              <a:rPr lang="es-ES" sz="1200" b="1" dirty="0" err="1">
                <a:solidFill>
                  <a:srgbClr val="0070C0"/>
                </a:solidFill>
              </a:rPr>
              <a:t>ºC</a:t>
            </a:r>
            <a:endParaRPr lang="es-ES" sz="1200" b="1" dirty="0">
              <a:solidFill>
                <a:srgbClr val="0070C0"/>
              </a:solidFill>
            </a:endParaRPr>
          </a:p>
        </p:txBody>
      </p:sp>
      <p:sp>
        <p:nvSpPr>
          <p:cNvPr id="202" name="201 CuadroTexto"/>
          <p:cNvSpPr txBox="1"/>
          <p:nvPr/>
        </p:nvSpPr>
        <p:spPr>
          <a:xfrm>
            <a:off x="6276232" y="3162717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>
                <a:solidFill>
                  <a:srgbClr val="0070C0"/>
                </a:solidFill>
              </a:rPr>
              <a:t>Tª</a:t>
            </a:r>
            <a:r>
              <a:rPr lang="es-ES" sz="1200" b="1" dirty="0">
                <a:solidFill>
                  <a:srgbClr val="0070C0"/>
                </a:solidFill>
              </a:rPr>
              <a:t> = 65 </a:t>
            </a:r>
            <a:r>
              <a:rPr lang="es-ES" sz="1200" b="1" dirty="0" err="1">
                <a:solidFill>
                  <a:srgbClr val="0070C0"/>
                </a:solidFill>
              </a:rPr>
              <a:t>ºC</a:t>
            </a:r>
            <a:endParaRPr lang="es-ES" sz="1200" b="1" dirty="0">
              <a:solidFill>
                <a:srgbClr val="0070C0"/>
              </a:solidFill>
            </a:endParaRPr>
          </a:p>
        </p:txBody>
      </p:sp>
      <p:sp>
        <p:nvSpPr>
          <p:cNvPr id="207" name="206 CuadroTexto"/>
          <p:cNvSpPr txBox="1"/>
          <p:nvPr/>
        </p:nvSpPr>
        <p:spPr>
          <a:xfrm>
            <a:off x="2562401" y="329679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009900"/>
                </a:solidFill>
              </a:rPr>
              <a:t>20ºC</a:t>
            </a:r>
          </a:p>
        </p:txBody>
      </p:sp>
      <p:sp>
        <p:nvSpPr>
          <p:cNvPr id="208" name="207 CuadroTexto"/>
          <p:cNvSpPr txBox="1"/>
          <p:nvPr/>
        </p:nvSpPr>
        <p:spPr>
          <a:xfrm>
            <a:off x="4897077" y="328914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009900"/>
                </a:solidFill>
              </a:rPr>
              <a:t>15ºC</a:t>
            </a:r>
          </a:p>
        </p:txBody>
      </p:sp>
      <p:cxnSp>
        <p:nvCxnSpPr>
          <p:cNvPr id="86" name="85 Conector recto"/>
          <p:cNvCxnSpPr/>
          <p:nvPr/>
        </p:nvCxnSpPr>
        <p:spPr>
          <a:xfrm flipV="1">
            <a:off x="5398135" y="3571877"/>
            <a:ext cx="0" cy="1123949"/>
          </a:xfrm>
          <a:prstGeom prst="line">
            <a:avLst/>
          </a:prstGeom>
          <a:ln w="19050">
            <a:solidFill>
              <a:srgbClr val="0099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691213" y="3291052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009900"/>
                </a:solidFill>
              </a:rPr>
              <a:t>17.5ºC</a:t>
            </a:r>
          </a:p>
        </p:txBody>
      </p:sp>
      <p:sp>
        <p:nvSpPr>
          <p:cNvPr id="94" name="93 Rectángulo"/>
          <p:cNvSpPr/>
          <p:nvPr/>
        </p:nvSpPr>
        <p:spPr>
          <a:xfrm>
            <a:off x="4431030" y="2974340"/>
            <a:ext cx="463550" cy="33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5" name="94 CuadroTexto"/>
          <p:cNvSpPr txBox="1"/>
          <p:nvPr/>
        </p:nvSpPr>
        <p:spPr>
          <a:xfrm>
            <a:off x="4423410" y="3028316"/>
            <a:ext cx="522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HP 2 C</a:t>
            </a:r>
          </a:p>
        </p:txBody>
      </p:sp>
      <p:sp>
        <p:nvSpPr>
          <p:cNvPr id="96" name="95 CuadroTexto"/>
          <p:cNvSpPr txBox="1"/>
          <p:nvPr/>
        </p:nvSpPr>
        <p:spPr>
          <a:xfrm>
            <a:off x="3164840" y="3019426"/>
            <a:ext cx="522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HP 1 C</a:t>
            </a:r>
          </a:p>
        </p:txBody>
      </p:sp>
      <p:sp>
        <p:nvSpPr>
          <p:cNvPr id="97" name="96 Rectángulo"/>
          <p:cNvSpPr/>
          <p:nvPr/>
        </p:nvSpPr>
        <p:spPr>
          <a:xfrm>
            <a:off x="3194050" y="2962910"/>
            <a:ext cx="463550" cy="33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98" name="97 Conector recto"/>
          <p:cNvCxnSpPr/>
          <p:nvPr/>
        </p:nvCxnSpPr>
        <p:spPr>
          <a:xfrm>
            <a:off x="3658870" y="3134360"/>
            <a:ext cx="75438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98 CuadroTexto"/>
          <p:cNvSpPr txBox="1"/>
          <p:nvPr/>
        </p:nvSpPr>
        <p:spPr>
          <a:xfrm>
            <a:off x="3729313" y="284337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</a:rPr>
              <a:t>70ºC</a:t>
            </a:r>
          </a:p>
        </p:txBody>
      </p:sp>
      <p:cxnSp>
        <p:nvCxnSpPr>
          <p:cNvPr id="100" name="99 Conector recto"/>
          <p:cNvCxnSpPr/>
          <p:nvPr/>
        </p:nvCxnSpPr>
        <p:spPr>
          <a:xfrm>
            <a:off x="4906646" y="3153410"/>
            <a:ext cx="732155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recto"/>
          <p:cNvCxnSpPr/>
          <p:nvPr/>
        </p:nvCxnSpPr>
        <p:spPr>
          <a:xfrm>
            <a:off x="2419351" y="3153410"/>
            <a:ext cx="752475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recto"/>
          <p:cNvCxnSpPr/>
          <p:nvPr/>
        </p:nvCxnSpPr>
        <p:spPr>
          <a:xfrm flipV="1">
            <a:off x="2435860" y="2307591"/>
            <a:ext cx="0" cy="854711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recto"/>
          <p:cNvCxnSpPr/>
          <p:nvPr/>
        </p:nvCxnSpPr>
        <p:spPr>
          <a:xfrm>
            <a:off x="2425700" y="2307590"/>
            <a:ext cx="32131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109 CuadroTexto"/>
          <p:cNvSpPr txBox="1"/>
          <p:nvPr/>
        </p:nvSpPr>
        <p:spPr>
          <a:xfrm>
            <a:off x="4958037" y="286242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</a:rPr>
              <a:t>65ºC</a:t>
            </a:r>
          </a:p>
        </p:txBody>
      </p:sp>
      <p:cxnSp>
        <p:nvCxnSpPr>
          <p:cNvPr id="101" name="100 Conector recto"/>
          <p:cNvCxnSpPr/>
          <p:nvPr/>
        </p:nvCxnSpPr>
        <p:spPr>
          <a:xfrm>
            <a:off x="5641340" y="3442335"/>
            <a:ext cx="167386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"/>
          <p:cNvCxnSpPr/>
          <p:nvPr/>
        </p:nvCxnSpPr>
        <p:spPr>
          <a:xfrm>
            <a:off x="7294880" y="3438525"/>
            <a:ext cx="16891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110 Rectángulo"/>
          <p:cNvSpPr/>
          <p:nvPr/>
        </p:nvSpPr>
        <p:spPr>
          <a:xfrm>
            <a:off x="8515985" y="2226747"/>
            <a:ext cx="946150" cy="7926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3" name="112 CuadroTexto"/>
          <p:cNvSpPr txBox="1"/>
          <p:nvPr/>
        </p:nvSpPr>
        <p:spPr>
          <a:xfrm>
            <a:off x="8524801" y="2329816"/>
            <a:ext cx="924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err="1"/>
              <a:t>Different</a:t>
            </a:r>
            <a:endParaRPr lang="es-ES" sz="1600" dirty="0"/>
          </a:p>
          <a:p>
            <a:pPr algn="ctr"/>
            <a:r>
              <a:rPr lang="es-ES" sz="1600" dirty="0" err="1"/>
              <a:t>facilities</a:t>
            </a:r>
            <a:endParaRPr lang="es-ES" sz="1600" dirty="0"/>
          </a:p>
        </p:txBody>
      </p:sp>
      <p:cxnSp>
        <p:nvCxnSpPr>
          <p:cNvPr id="114" name="113 Conector recto"/>
          <p:cNvCxnSpPr/>
          <p:nvPr/>
        </p:nvCxnSpPr>
        <p:spPr>
          <a:xfrm flipV="1">
            <a:off x="9006205" y="3019425"/>
            <a:ext cx="0" cy="43815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"/>
          <p:cNvCxnSpPr/>
          <p:nvPr/>
        </p:nvCxnSpPr>
        <p:spPr>
          <a:xfrm>
            <a:off x="3522663" y="5132387"/>
            <a:ext cx="0" cy="1087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"/>
          <p:cNvCxnSpPr/>
          <p:nvPr/>
        </p:nvCxnSpPr>
        <p:spPr>
          <a:xfrm>
            <a:off x="3905251" y="5132388"/>
            <a:ext cx="0" cy="12636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86 Elipse"/>
          <p:cNvSpPr/>
          <p:nvPr/>
        </p:nvSpPr>
        <p:spPr>
          <a:xfrm>
            <a:off x="3739993" y="6356985"/>
            <a:ext cx="90011" cy="90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8" name="87 Elipse"/>
          <p:cNvSpPr/>
          <p:nvPr/>
        </p:nvSpPr>
        <p:spPr>
          <a:xfrm>
            <a:off x="3859055" y="6404610"/>
            <a:ext cx="90011" cy="90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1" name="90 CuadroTexto"/>
          <p:cNvSpPr txBox="1"/>
          <p:nvPr/>
        </p:nvSpPr>
        <p:spPr>
          <a:xfrm>
            <a:off x="3514095" y="637302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/>
              <a:t>2</a:t>
            </a:r>
          </a:p>
        </p:txBody>
      </p:sp>
      <p:sp>
        <p:nvSpPr>
          <p:cNvPr id="92" name="91 CuadroTexto"/>
          <p:cNvSpPr txBox="1"/>
          <p:nvPr/>
        </p:nvSpPr>
        <p:spPr>
          <a:xfrm>
            <a:off x="3641095" y="643017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/>
              <a:t>3</a:t>
            </a:r>
          </a:p>
        </p:txBody>
      </p:sp>
      <p:sp>
        <p:nvSpPr>
          <p:cNvPr id="82" name="81 CuadroTexto"/>
          <p:cNvSpPr txBox="1"/>
          <p:nvPr/>
        </p:nvSpPr>
        <p:spPr>
          <a:xfrm>
            <a:off x="3819525" y="4095751"/>
            <a:ext cx="1499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err="1">
                <a:solidFill>
                  <a:srgbClr val="009900"/>
                </a:solidFill>
              </a:rPr>
              <a:t>Evaporator</a:t>
            </a:r>
            <a:r>
              <a:rPr lang="es-ES" sz="1400" b="1" dirty="0">
                <a:solidFill>
                  <a:srgbClr val="009900"/>
                </a:solidFill>
              </a:rPr>
              <a:t> </a:t>
            </a:r>
            <a:r>
              <a:rPr lang="es-ES" sz="1400" b="1" dirty="0" err="1">
                <a:solidFill>
                  <a:srgbClr val="009900"/>
                </a:solidFill>
              </a:rPr>
              <a:t>circuit</a:t>
            </a:r>
            <a:endParaRPr lang="es-ES" sz="1400" b="1" dirty="0">
              <a:solidFill>
                <a:srgbClr val="009900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3390900" y="2476501"/>
            <a:ext cx="1480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err="1">
                <a:solidFill>
                  <a:srgbClr val="0070C0"/>
                </a:solidFill>
              </a:rPr>
              <a:t>Condenser</a:t>
            </a:r>
            <a:r>
              <a:rPr lang="es-ES" sz="1400" b="1" dirty="0">
                <a:solidFill>
                  <a:srgbClr val="0070C0"/>
                </a:solidFill>
              </a:rPr>
              <a:t> </a:t>
            </a:r>
            <a:r>
              <a:rPr lang="es-ES" sz="1400" b="1" dirty="0" err="1">
                <a:solidFill>
                  <a:srgbClr val="0070C0"/>
                </a:solidFill>
              </a:rPr>
              <a:t>circuit</a:t>
            </a:r>
            <a:endParaRPr lang="es-ES" sz="1400" b="1" dirty="0">
              <a:solidFill>
                <a:srgbClr val="0070C0"/>
              </a:solidFill>
            </a:endParaRPr>
          </a:p>
        </p:txBody>
      </p:sp>
      <p:pic>
        <p:nvPicPr>
          <p:cNvPr id="104" name="Picture 4" descr="http://aulahunosa.web.sadim.net/wp-content/uploads/sites/2/2015/04/geotermia-14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70388" y="5114925"/>
            <a:ext cx="1468413" cy="168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7427" y="449514"/>
            <a:ext cx="2945917" cy="1775733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2667" y="3712015"/>
            <a:ext cx="4437600" cy="2915809"/>
          </a:xfrm>
          <a:prstGeom prst="rect">
            <a:avLst/>
          </a:prstGeom>
        </p:spPr>
      </p:pic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02" y="-1652"/>
            <a:ext cx="811309" cy="56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81567" y="2968"/>
            <a:ext cx="710433" cy="60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8 CuadroTexto"/>
          <p:cNvSpPr txBox="1"/>
          <p:nvPr/>
        </p:nvSpPr>
        <p:spPr>
          <a:xfrm>
            <a:off x="1995426" y="-3616"/>
            <a:ext cx="832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/>
              <a:t>Geothermal</a:t>
            </a:r>
            <a:r>
              <a:rPr lang="es-ES" sz="2400" b="1" dirty="0"/>
              <a:t> </a:t>
            </a:r>
            <a:r>
              <a:rPr lang="es-ES" sz="2400" b="1" dirty="0" err="1"/>
              <a:t>energy</a:t>
            </a:r>
            <a:r>
              <a:rPr lang="es-ES" sz="2400" b="1" dirty="0"/>
              <a:t>. </a:t>
            </a:r>
            <a:r>
              <a:rPr lang="es-ES" sz="2400" b="1" dirty="0" err="1"/>
              <a:t>Langreo</a:t>
            </a:r>
            <a:r>
              <a:rPr lang="es-ES" sz="2400" b="1" dirty="0"/>
              <a:t> </a:t>
            </a:r>
            <a:r>
              <a:rPr lang="es-ES" sz="2400" b="1" dirty="0" err="1"/>
              <a:t>District</a:t>
            </a:r>
            <a:r>
              <a:rPr lang="es-ES" sz="2400" b="1" dirty="0"/>
              <a:t> </a:t>
            </a:r>
            <a:r>
              <a:rPr lang="es-ES" sz="2400" b="1" dirty="0" err="1"/>
              <a:t>Heating</a:t>
            </a:r>
            <a:r>
              <a:rPr lang="es-ES" sz="2400" b="1" dirty="0"/>
              <a:t>. El Fondón </a:t>
            </a:r>
            <a:r>
              <a:rPr lang="es-ES" sz="2400" b="1" dirty="0" err="1"/>
              <a:t>Colliery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183025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8476" y="5301208"/>
            <a:ext cx="95252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 descr="fondon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94" y="0"/>
            <a:ext cx="12192000" cy="6887029"/>
          </a:xfrm>
          <a:prstGeom prst="rect">
            <a:avLst/>
          </a:prstGeom>
          <a:noFill/>
          <a:ln/>
          <a:effectLst>
            <a:glow>
              <a:schemeClr val="accent1"/>
            </a:glow>
            <a:outerShdw dist="35921" dir="2700000" algn="ctr" rotWithShape="0">
              <a:srgbClr val="808080"/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1 CuadroTexto"/>
          <p:cNvSpPr txBox="1"/>
          <p:nvPr/>
        </p:nvSpPr>
        <p:spPr>
          <a:xfrm>
            <a:off x="7315337" y="916461"/>
            <a:ext cx="452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/>
              <a:t>Thank</a:t>
            </a:r>
            <a:r>
              <a:rPr lang="es-ES" sz="3600" b="1" dirty="0"/>
              <a:t> </a:t>
            </a:r>
            <a:r>
              <a:rPr lang="es-ES" sz="3600" b="1" dirty="0" err="1"/>
              <a:t>you</a:t>
            </a:r>
            <a:r>
              <a:rPr lang="es-ES" sz="3600" b="1" dirty="0"/>
              <a:t> </a:t>
            </a:r>
            <a:r>
              <a:rPr lang="es-ES" sz="3600" b="1" dirty="0" err="1"/>
              <a:t>very</a:t>
            </a:r>
            <a:r>
              <a:rPr lang="es-ES" sz="3600" b="1" dirty="0"/>
              <a:t> </a:t>
            </a:r>
            <a:r>
              <a:rPr lang="es-ES" sz="3600" b="1" dirty="0" err="1"/>
              <a:t>much</a:t>
            </a:r>
            <a:r>
              <a:rPr lang="es-ES" sz="3600" b="1" dirty="0"/>
              <a:t> </a:t>
            </a:r>
            <a:r>
              <a:rPr lang="es-ES" sz="3600" b="1" dirty="0" err="1"/>
              <a:t>for</a:t>
            </a:r>
            <a:r>
              <a:rPr lang="es-ES" sz="3600" b="1" dirty="0"/>
              <a:t> </a:t>
            </a:r>
            <a:r>
              <a:rPr lang="es-ES" sz="3600" b="1" dirty="0" err="1"/>
              <a:t>your</a:t>
            </a:r>
            <a:r>
              <a:rPr lang="es-ES" sz="3600" b="1" dirty="0"/>
              <a:t> </a:t>
            </a:r>
            <a:r>
              <a:rPr lang="es-ES" sz="3600" b="1" dirty="0" err="1"/>
              <a:t>attention</a:t>
            </a:r>
            <a:endParaRPr lang="es-ES" sz="36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0565" y="59540"/>
            <a:ext cx="811309" cy="56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81567" y="17978"/>
            <a:ext cx="710433" cy="60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57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D:\DOCUMENTOS_S23NCATO\02_otros_proyectos\VIGENTES OTROS\TRANSICIÓN ENERGÉTICA\figuras para el díptico\Antiguas\dipt_hunosa_exterior_B_esp_V2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81023" y="216465"/>
            <a:ext cx="2430617" cy="202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3" descr="astu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8" b="4919"/>
          <a:stretch>
            <a:fillRect/>
          </a:stretch>
        </p:blipFill>
        <p:spPr bwMode="auto">
          <a:xfrm>
            <a:off x="6722135" y="1728432"/>
            <a:ext cx="3095625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415304" y="1264451"/>
            <a:ext cx="5835924" cy="143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14313" indent="-214313" algn="just" defTabSz="6858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altLang="es-ES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HUNOSA. Founded in 1967</a:t>
            </a:r>
          </a:p>
          <a:p>
            <a:pPr marL="214313" indent="-214313" algn="just" defTabSz="6858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es-ES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Integration of coal mining private companies</a:t>
            </a:r>
          </a:p>
          <a:p>
            <a:pPr marL="214313" indent="-214313" algn="just" defTabSz="6858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es-ES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Coal extraction: underground and open pit</a:t>
            </a:r>
          </a:p>
          <a:p>
            <a:pPr marL="214313" indent="-214313" algn="just" defTabSz="6858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es-ES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More than 70 collieries and more than 2.000 mountain mines</a:t>
            </a:r>
          </a:p>
        </p:txBody>
      </p:sp>
      <p:sp>
        <p:nvSpPr>
          <p:cNvPr id="13" name="14 CuadroTexto"/>
          <p:cNvSpPr txBox="1"/>
          <p:nvPr/>
        </p:nvSpPr>
        <p:spPr>
          <a:xfrm>
            <a:off x="678140" y="3744818"/>
            <a:ext cx="254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Diversification</a:t>
            </a:r>
            <a:r>
              <a:rPr lang="es-ES" b="1" dirty="0"/>
              <a:t> </a:t>
            </a:r>
            <a:r>
              <a:rPr lang="es-ES" b="1" dirty="0" err="1"/>
              <a:t>activities</a:t>
            </a:r>
            <a:endParaRPr lang="es-ES" b="1" dirty="0"/>
          </a:p>
        </p:txBody>
      </p:sp>
      <p:sp>
        <p:nvSpPr>
          <p:cNvPr id="14" name="15 CuadroTexto"/>
          <p:cNvSpPr txBox="1"/>
          <p:nvPr/>
        </p:nvSpPr>
        <p:spPr>
          <a:xfrm>
            <a:off x="369904" y="4162638"/>
            <a:ext cx="4881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Geotermal </a:t>
            </a:r>
            <a:r>
              <a:rPr lang="es-ES" sz="1600" dirty="0" err="1"/>
              <a:t>energy</a:t>
            </a:r>
            <a:r>
              <a:rPr lang="es-ES" sz="1600" dirty="0"/>
              <a:t> </a:t>
            </a:r>
            <a:r>
              <a:rPr lang="es-ES" sz="1600" dirty="0" err="1"/>
              <a:t>from</a:t>
            </a:r>
            <a:r>
              <a:rPr lang="es-ES" sz="1600" dirty="0"/>
              <a:t> mine </a:t>
            </a:r>
            <a:r>
              <a:rPr lang="es-ES" sz="1600" dirty="0" err="1"/>
              <a:t>water</a:t>
            </a:r>
            <a:endParaRPr lang="es-E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err="1"/>
              <a:t>Biomass</a:t>
            </a:r>
            <a:endParaRPr lang="es-E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err="1"/>
              <a:t>Adaptation</a:t>
            </a:r>
            <a:r>
              <a:rPr lang="es-ES" sz="1600" dirty="0"/>
              <a:t> of La Pereda </a:t>
            </a:r>
            <a:r>
              <a:rPr lang="es-ES" sz="1600" dirty="0" err="1"/>
              <a:t>Power</a:t>
            </a:r>
            <a:r>
              <a:rPr lang="es-ES" sz="1600" dirty="0"/>
              <a:t> </a:t>
            </a:r>
            <a:r>
              <a:rPr lang="es-ES" sz="1600" dirty="0" err="1"/>
              <a:t>Plant</a:t>
            </a:r>
            <a:r>
              <a:rPr lang="es-ES" sz="1600" dirty="0"/>
              <a:t> </a:t>
            </a:r>
            <a:r>
              <a:rPr lang="es-ES" sz="1600" dirty="0" err="1"/>
              <a:t>for</a:t>
            </a:r>
            <a:r>
              <a:rPr lang="es-ES" sz="1600" dirty="0"/>
              <a:t> new </a:t>
            </a:r>
            <a:r>
              <a:rPr lang="es-ES" sz="1600" dirty="0" err="1"/>
              <a:t>fuels</a:t>
            </a:r>
            <a:endParaRPr lang="es-E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err="1"/>
              <a:t>Other</a:t>
            </a:r>
            <a:r>
              <a:rPr lang="es-ES" sz="1600" dirty="0"/>
              <a:t> </a:t>
            </a:r>
            <a:r>
              <a:rPr lang="es-ES" sz="1600" dirty="0" err="1"/>
              <a:t>renewable</a:t>
            </a:r>
            <a:r>
              <a:rPr lang="es-ES" sz="1600" dirty="0"/>
              <a:t> </a:t>
            </a:r>
            <a:r>
              <a:rPr lang="es-ES" sz="1600" dirty="0" err="1"/>
              <a:t>energies</a:t>
            </a:r>
            <a:r>
              <a:rPr lang="es-ES" sz="1600" dirty="0"/>
              <a:t>: </a:t>
            </a:r>
            <a:r>
              <a:rPr lang="es-ES" sz="1600" dirty="0" err="1"/>
              <a:t>photovoltaic</a:t>
            </a:r>
            <a:r>
              <a:rPr lang="es-ES" sz="1600" dirty="0"/>
              <a:t>, </a:t>
            </a:r>
            <a:r>
              <a:rPr lang="es-ES" sz="1600" dirty="0" err="1"/>
              <a:t>hydrogen</a:t>
            </a:r>
            <a:r>
              <a:rPr lang="es-ES" sz="1600" dirty="0"/>
              <a:t>…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5924074" y="5249298"/>
            <a:ext cx="3108642" cy="1227702"/>
            <a:chOff x="9187630" y="2228246"/>
            <a:chExt cx="3524677" cy="1392008"/>
          </a:xfrm>
        </p:grpSpPr>
        <p:grpSp>
          <p:nvGrpSpPr>
            <p:cNvPr id="32" name="Grupo 31"/>
            <p:cNvGrpSpPr/>
            <p:nvPr/>
          </p:nvGrpSpPr>
          <p:grpSpPr>
            <a:xfrm>
              <a:off x="9187630" y="2228246"/>
              <a:ext cx="1431002" cy="1015200"/>
              <a:chOff x="9409079" y="2151322"/>
              <a:chExt cx="952520" cy="677598"/>
            </a:xfrm>
          </p:grpSpPr>
          <p:grpSp>
            <p:nvGrpSpPr>
              <p:cNvPr id="33" name="Grupo 32"/>
              <p:cNvGrpSpPr/>
              <p:nvPr/>
            </p:nvGrpSpPr>
            <p:grpSpPr>
              <a:xfrm>
                <a:off x="9409079" y="2151322"/>
                <a:ext cx="834323" cy="677598"/>
                <a:chOff x="9409079" y="2151322"/>
                <a:chExt cx="834323" cy="677598"/>
              </a:xfrm>
            </p:grpSpPr>
            <p:sp>
              <p:nvSpPr>
                <p:cNvPr id="35" name="Lágrima 34"/>
                <p:cNvSpPr/>
                <p:nvPr/>
              </p:nvSpPr>
              <p:spPr>
                <a:xfrm>
                  <a:off x="9409079" y="2180920"/>
                  <a:ext cx="648000" cy="648000"/>
                </a:xfrm>
                <a:prstGeom prst="teardrop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350"/>
                </a:p>
              </p:txBody>
            </p:sp>
            <p:sp>
              <p:nvSpPr>
                <p:cNvPr id="36" name="Elipse 35"/>
                <p:cNvSpPr/>
                <p:nvPr/>
              </p:nvSpPr>
              <p:spPr>
                <a:xfrm>
                  <a:off x="9463079" y="2232519"/>
                  <a:ext cx="540000" cy="540000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36320">
                      <a:schemeClr val="bg1">
                        <a:lumMod val="95000"/>
                      </a:schemeClr>
                    </a:gs>
                    <a:gs pos="80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</a:gradFill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350"/>
                </a:p>
              </p:txBody>
            </p:sp>
            <p:sp>
              <p:nvSpPr>
                <p:cNvPr id="38" name="Elipse 37"/>
                <p:cNvSpPr/>
                <p:nvPr/>
              </p:nvSpPr>
              <p:spPr>
                <a:xfrm>
                  <a:off x="10014134" y="2151322"/>
                  <a:ext cx="229268" cy="32455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350"/>
                </a:p>
              </p:txBody>
            </p:sp>
            <p:sp>
              <p:nvSpPr>
                <p:cNvPr id="39" name="Arco 38"/>
                <p:cNvSpPr/>
                <p:nvPr/>
              </p:nvSpPr>
              <p:spPr>
                <a:xfrm rot="2202980">
                  <a:off x="9953388" y="2398381"/>
                  <a:ext cx="106396" cy="108000"/>
                </a:xfrm>
                <a:prstGeom prst="arc">
                  <a:avLst>
                    <a:gd name="adj1" fmla="val 17511653"/>
                    <a:gd name="adj2" fmla="val 20100383"/>
                  </a:avLst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 sz="1350"/>
                </a:p>
              </p:txBody>
            </p:sp>
          </p:grpSp>
          <p:sp>
            <p:nvSpPr>
              <p:cNvPr id="34" name="CuadroTexto 33"/>
              <p:cNvSpPr txBox="1"/>
              <p:nvPr/>
            </p:nvSpPr>
            <p:spPr>
              <a:xfrm>
                <a:off x="9463081" y="2346703"/>
                <a:ext cx="898518" cy="246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900" b="1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BIO</a:t>
                </a:r>
              </a:p>
              <a:p>
                <a:r>
                  <a:rPr lang="es-ES" sz="900" b="1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MASS</a:t>
                </a:r>
              </a:p>
            </p:txBody>
          </p:sp>
        </p:grp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4876" y="2278959"/>
              <a:ext cx="2327431" cy="1341295"/>
            </a:xfrm>
            <a:prstGeom prst="roundRect">
              <a:avLst>
                <a:gd name="adj" fmla="val 218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1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o 3"/>
          <p:cNvGrpSpPr/>
          <p:nvPr/>
        </p:nvGrpSpPr>
        <p:grpSpPr>
          <a:xfrm>
            <a:off x="8567785" y="3530305"/>
            <a:ext cx="3167015" cy="1337851"/>
            <a:chOff x="9199438" y="3765189"/>
            <a:chExt cx="3512868" cy="1483950"/>
          </a:xfrm>
        </p:grpSpPr>
        <p:grpSp>
          <p:nvGrpSpPr>
            <p:cNvPr id="22" name="Grupo 21"/>
            <p:cNvGrpSpPr/>
            <p:nvPr/>
          </p:nvGrpSpPr>
          <p:grpSpPr>
            <a:xfrm>
              <a:off x="9199438" y="3946787"/>
              <a:ext cx="1384790" cy="1015200"/>
              <a:chOff x="9326218" y="2402833"/>
              <a:chExt cx="1384790" cy="1015200"/>
            </a:xfrm>
          </p:grpSpPr>
          <p:grpSp>
            <p:nvGrpSpPr>
              <p:cNvPr id="23" name="Grupo 22"/>
              <p:cNvGrpSpPr/>
              <p:nvPr/>
            </p:nvGrpSpPr>
            <p:grpSpPr>
              <a:xfrm>
                <a:off x="9326218" y="2402833"/>
                <a:ext cx="1253431" cy="1015200"/>
                <a:chOff x="9409079" y="2151322"/>
                <a:chExt cx="834323" cy="677598"/>
              </a:xfrm>
            </p:grpSpPr>
            <p:sp>
              <p:nvSpPr>
                <p:cNvPr id="27" name="Lágrima 26"/>
                <p:cNvSpPr/>
                <p:nvPr/>
              </p:nvSpPr>
              <p:spPr>
                <a:xfrm>
                  <a:off x="9409079" y="2180920"/>
                  <a:ext cx="648000" cy="648000"/>
                </a:xfrm>
                <a:prstGeom prst="teardrop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350"/>
                </a:p>
              </p:txBody>
            </p:sp>
            <p:sp>
              <p:nvSpPr>
                <p:cNvPr id="28" name="Elipse 27"/>
                <p:cNvSpPr/>
                <p:nvPr/>
              </p:nvSpPr>
              <p:spPr>
                <a:xfrm>
                  <a:off x="9463079" y="2232519"/>
                  <a:ext cx="540000" cy="540000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36320">
                      <a:schemeClr val="bg1">
                        <a:lumMod val="95000"/>
                      </a:schemeClr>
                    </a:gs>
                    <a:gs pos="80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</a:gradFill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350"/>
                </a:p>
              </p:txBody>
            </p:sp>
            <p:sp>
              <p:nvSpPr>
                <p:cNvPr id="30" name="Elipse 29"/>
                <p:cNvSpPr/>
                <p:nvPr/>
              </p:nvSpPr>
              <p:spPr>
                <a:xfrm>
                  <a:off x="10014134" y="2151322"/>
                  <a:ext cx="229268" cy="32455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350"/>
                </a:p>
              </p:txBody>
            </p:sp>
            <p:sp>
              <p:nvSpPr>
                <p:cNvPr id="31" name="Arco 30"/>
                <p:cNvSpPr/>
                <p:nvPr/>
              </p:nvSpPr>
              <p:spPr>
                <a:xfrm rot="2202980">
                  <a:off x="9953388" y="2398381"/>
                  <a:ext cx="106396" cy="108000"/>
                </a:xfrm>
                <a:prstGeom prst="arc">
                  <a:avLst>
                    <a:gd name="adj1" fmla="val 17511653"/>
                    <a:gd name="adj2" fmla="val 20100383"/>
                  </a:avLst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 sz="1350"/>
                </a:p>
              </p:txBody>
            </p:sp>
          </p:grpSp>
          <p:sp>
            <p:nvSpPr>
              <p:cNvPr id="26" name="CuadroTexto 25"/>
              <p:cNvSpPr txBox="1"/>
              <p:nvPr/>
            </p:nvSpPr>
            <p:spPr>
              <a:xfrm>
                <a:off x="9361135" y="2667987"/>
                <a:ext cx="13498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900" b="1" dirty="0">
                    <a:solidFill>
                      <a:srgbClr val="4BC5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ECO</a:t>
                </a:r>
              </a:p>
              <a:p>
                <a:r>
                  <a:rPr lang="es-ES" sz="900" b="1" dirty="0">
                    <a:solidFill>
                      <a:srgbClr val="4BC5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COMBUSTION</a:t>
                </a:r>
              </a:p>
            </p:txBody>
          </p:sp>
        </p:grpSp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0319" t="1531" b="-252"/>
            <a:stretch/>
          </p:blipFill>
          <p:spPr bwMode="auto">
            <a:xfrm>
              <a:off x="10363200" y="3765189"/>
              <a:ext cx="2349106" cy="1483950"/>
            </a:xfrm>
            <a:prstGeom prst="roundRect">
              <a:avLst>
                <a:gd name="adj" fmla="val 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upo 1"/>
          <p:cNvGrpSpPr/>
          <p:nvPr/>
        </p:nvGrpSpPr>
        <p:grpSpPr>
          <a:xfrm>
            <a:off x="5155999" y="3618986"/>
            <a:ext cx="3042431" cy="1307833"/>
            <a:chOff x="9111679" y="5456790"/>
            <a:chExt cx="3600628" cy="1547782"/>
          </a:xfrm>
        </p:grpSpPr>
        <p:grpSp>
          <p:nvGrpSpPr>
            <p:cNvPr id="15" name="Grupo 14"/>
            <p:cNvGrpSpPr/>
            <p:nvPr/>
          </p:nvGrpSpPr>
          <p:grpSpPr>
            <a:xfrm>
              <a:off x="9111679" y="5456790"/>
              <a:ext cx="1431002" cy="1015200"/>
              <a:chOff x="9409079" y="2151322"/>
              <a:chExt cx="952520" cy="677598"/>
            </a:xfrm>
          </p:grpSpPr>
          <p:grpSp>
            <p:nvGrpSpPr>
              <p:cNvPr id="16" name="Grupo 15"/>
              <p:cNvGrpSpPr/>
              <p:nvPr/>
            </p:nvGrpSpPr>
            <p:grpSpPr>
              <a:xfrm>
                <a:off x="9409079" y="2151322"/>
                <a:ext cx="834323" cy="677598"/>
                <a:chOff x="9409079" y="2151322"/>
                <a:chExt cx="834323" cy="677598"/>
              </a:xfrm>
            </p:grpSpPr>
            <p:sp>
              <p:nvSpPr>
                <p:cNvPr id="18" name="Lágrima 17"/>
                <p:cNvSpPr/>
                <p:nvPr/>
              </p:nvSpPr>
              <p:spPr>
                <a:xfrm>
                  <a:off x="9409079" y="2180920"/>
                  <a:ext cx="648000" cy="648000"/>
                </a:xfrm>
                <a:prstGeom prst="teardrop">
                  <a:avLst/>
                </a:prstGeom>
                <a:solidFill>
                  <a:srgbClr val="A5219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350"/>
                </a:p>
              </p:txBody>
            </p:sp>
            <p:sp>
              <p:nvSpPr>
                <p:cNvPr id="19" name="Elipse 18"/>
                <p:cNvSpPr/>
                <p:nvPr/>
              </p:nvSpPr>
              <p:spPr>
                <a:xfrm>
                  <a:off x="9463079" y="2232519"/>
                  <a:ext cx="540000" cy="540000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36320">
                      <a:schemeClr val="bg1">
                        <a:lumMod val="95000"/>
                      </a:schemeClr>
                    </a:gs>
                    <a:gs pos="80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</a:gradFill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350"/>
                </a:p>
              </p:txBody>
            </p:sp>
            <p:sp>
              <p:nvSpPr>
                <p:cNvPr id="20" name="Elipse 19"/>
                <p:cNvSpPr/>
                <p:nvPr/>
              </p:nvSpPr>
              <p:spPr>
                <a:xfrm>
                  <a:off x="10014134" y="2151322"/>
                  <a:ext cx="229268" cy="32455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350"/>
                </a:p>
              </p:txBody>
            </p:sp>
            <p:sp>
              <p:nvSpPr>
                <p:cNvPr id="21" name="Arco 20"/>
                <p:cNvSpPr/>
                <p:nvPr/>
              </p:nvSpPr>
              <p:spPr>
                <a:xfrm rot="2202980">
                  <a:off x="9953388" y="2398381"/>
                  <a:ext cx="106396" cy="108000"/>
                </a:xfrm>
                <a:prstGeom prst="arc">
                  <a:avLst>
                    <a:gd name="adj1" fmla="val 17511653"/>
                    <a:gd name="adj2" fmla="val 20100383"/>
                  </a:avLst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 sz="1350"/>
                </a:p>
              </p:txBody>
            </p:sp>
          </p:grpSp>
          <p:sp>
            <p:nvSpPr>
              <p:cNvPr id="17" name="CuadroTexto 16"/>
              <p:cNvSpPr txBox="1"/>
              <p:nvPr/>
            </p:nvSpPr>
            <p:spPr>
              <a:xfrm>
                <a:off x="9463081" y="2346703"/>
                <a:ext cx="898518" cy="246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900" b="1" dirty="0">
                    <a:solidFill>
                      <a:srgbClr val="A5219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GEO</a:t>
                </a:r>
              </a:p>
              <a:p>
                <a:r>
                  <a:rPr lang="es-ES" sz="900" b="1" dirty="0">
                    <a:solidFill>
                      <a:srgbClr val="A5219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THERMAL</a:t>
                </a:r>
              </a:p>
            </p:txBody>
          </p:sp>
        </p:grpSp>
        <p:pic>
          <p:nvPicPr>
            <p:cNvPr id="42" name="Picture 2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384876" y="5472049"/>
              <a:ext cx="2327431" cy="1532523"/>
            </a:xfrm>
            <a:prstGeom prst="roundRect">
              <a:avLst>
                <a:gd name="adj" fmla="val 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" name="Imagen 4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1674" y="5140641"/>
            <a:ext cx="2578291" cy="1452191"/>
          </a:xfrm>
          <a:prstGeom prst="rect">
            <a:avLst/>
          </a:prstGeom>
        </p:spPr>
      </p:pic>
      <p:sp>
        <p:nvSpPr>
          <p:cNvPr id="48" name="14 CuadroTexto"/>
          <p:cNvSpPr txBox="1"/>
          <p:nvPr/>
        </p:nvSpPr>
        <p:spPr>
          <a:xfrm>
            <a:off x="614640" y="755926"/>
            <a:ext cx="254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History</a:t>
            </a:r>
            <a:endParaRPr lang="es-ES" b="1" dirty="0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02" y="-1652"/>
            <a:ext cx="811309" cy="56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81567" y="2968"/>
            <a:ext cx="710433" cy="60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40764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896819" y="1"/>
            <a:ext cx="439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/>
              <a:t>Geothermal</a:t>
            </a:r>
            <a:r>
              <a:rPr lang="es-ES" sz="2400" b="1" dirty="0"/>
              <a:t> </a:t>
            </a:r>
            <a:r>
              <a:rPr lang="es-ES" sz="2400" b="1" dirty="0" err="1"/>
              <a:t>energy</a:t>
            </a:r>
            <a:r>
              <a:rPr lang="es-ES" sz="2400" b="1" dirty="0"/>
              <a:t>. </a:t>
            </a:r>
            <a:r>
              <a:rPr lang="es-ES" sz="2400" b="1" dirty="0" err="1"/>
              <a:t>Our</a:t>
            </a:r>
            <a:r>
              <a:rPr lang="es-ES" sz="2400" b="1" dirty="0"/>
              <a:t> </a:t>
            </a:r>
            <a:r>
              <a:rPr lang="es-ES" sz="2400" b="1" dirty="0" err="1"/>
              <a:t>facilities</a:t>
            </a:r>
            <a:endParaRPr lang="es-ES" sz="2400" b="1" dirty="0"/>
          </a:p>
        </p:txBody>
      </p:sp>
      <p:pic>
        <p:nvPicPr>
          <p:cNvPr id="2052" name="Picture 4" descr="\\Svrdoc\nuevos desarrollos\Eficiencia y Servicios Energéticos\Geotermia\GEOTERMIA DH\Esquema District heatin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76" y="4801094"/>
            <a:ext cx="4178301" cy="18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02" y="-1652"/>
            <a:ext cx="811309" cy="56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81567" y="2968"/>
            <a:ext cx="710433" cy="60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8">
            <a:extLst>
              <a:ext uri="{FF2B5EF4-FFF2-40B4-BE49-F238E27FC236}">
                <a16:creationId xmlns:a16="http://schemas.microsoft.com/office/drawing/2014/main" id="{7CB6346C-3A54-40B6-BFA1-3A21CE4C0B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4395" y="673099"/>
            <a:ext cx="2318718" cy="29802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9 CuadroTexto"/>
          <p:cNvSpPr txBox="1"/>
          <p:nvPr/>
        </p:nvSpPr>
        <p:spPr>
          <a:xfrm>
            <a:off x="7874694" y="3826568"/>
            <a:ext cx="4077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Plan </a:t>
            </a:r>
            <a:r>
              <a:rPr lang="es-ES" sz="1400" b="1" dirty="0" err="1"/>
              <a:t>for</a:t>
            </a:r>
            <a:r>
              <a:rPr lang="es-ES" sz="1400" b="1" dirty="0"/>
              <a:t> </a:t>
            </a:r>
            <a:r>
              <a:rPr lang="es-ES" sz="1400" b="1" dirty="0" err="1"/>
              <a:t>the</a:t>
            </a:r>
            <a:r>
              <a:rPr lang="es-ES" sz="1400" b="1" dirty="0"/>
              <a:t> </a:t>
            </a:r>
            <a:r>
              <a:rPr lang="es-ES" sz="1400" b="1" dirty="0" err="1"/>
              <a:t>development</a:t>
            </a:r>
            <a:r>
              <a:rPr lang="es-ES" sz="1400" b="1" dirty="0"/>
              <a:t> of </a:t>
            </a:r>
            <a:r>
              <a:rPr lang="es-ES" sz="1400" b="1" dirty="0" err="1"/>
              <a:t>district</a:t>
            </a:r>
            <a:r>
              <a:rPr lang="es-ES" sz="1400" b="1" dirty="0"/>
              <a:t> </a:t>
            </a:r>
            <a:r>
              <a:rPr lang="es-ES" sz="1400" b="1" dirty="0" err="1"/>
              <a:t>heating</a:t>
            </a:r>
            <a:r>
              <a:rPr lang="es-ES" sz="1400" b="1" dirty="0"/>
              <a:t> </a:t>
            </a:r>
            <a:r>
              <a:rPr lang="es-ES" sz="1400" b="1" dirty="0" err="1"/>
              <a:t>systems</a:t>
            </a:r>
            <a:endParaRPr lang="es-ES" sz="1400" b="1" dirty="0"/>
          </a:p>
        </p:txBody>
      </p:sp>
      <p:sp>
        <p:nvSpPr>
          <p:cNvPr id="3" name="Rectángulo redondeado 2"/>
          <p:cNvSpPr/>
          <p:nvPr/>
        </p:nvSpPr>
        <p:spPr>
          <a:xfrm>
            <a:off x="387135" y="802086"/>
            <a:ext cx="7185241" cy="349747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10 CuadroTexto"/>
          <p:cNvSpPr txBox="1"/>
          <p:nvPr/>
        </p:nvSpPr>
        <p:spPr>
          <a:xfrm>
            <a:off x="689453" y="1120725"/>
            <a:ext cx="6542253" cy="149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/>
              <a:t>Barredo</a:t>
            </a:r>
            <a:r>
              <a:rPr lang="es-ES" sz="1400" b="1" dirty="0"/>
              <a:t> </a:t>
            </a:r>
            <a:r>
              <a:rPr lang="es-ES" sz="1400" b="1" dirty="0" err="1"/>
              <a:t>First</a:t>
            </a:r>
            <a:r>
              <a:rPr lang="es-ES" sz="1400" b="1" dirty="0"/>
              <a:t> </a:t>
            </a:r>
            <a:r>
              <a:rPr lang="es-ES" sz="1400" b="1" dirty="0" err="1"/>
              <a:t>facilities</a:t>
            </a:r>
            <a:r>
              <a:rPr lang="es-ES" sz="1400" b="1" dirty="0"/>
              <a:t>, in </a:t>
            </a:r>
            <a:r>
              <a:rPr lang="es-ES" sz="1400" b="1" dirty="0" err="1"/>
              <a:t>Mieres</a:t>
            </a:r>
            <a:r>
              <a:rPr lang="es-ES" sz="1400" b="1" dirty="0"/>
              <a:t> (1st </a:t>
            </a:r>
            <a:r>
              <a:rPr lang="es-ES" sz="1400" b="1" dirty="0" err="1"/>
              <a:t>phase</a:t>
            </a:r>
            <a:r>
              <a:rPr lang="es-ES" sz="1400" b="1" dirty="0"/>
              <a:t>). </a:t>
            </a:r>
            <a:r>
              <a:rPr lang="es-ES" sz="1400" i="1" dirty="0" err="1"/>
              <a:t>Heating</a:t>
            </a:r>
            <a:r>
              <a:rPr lang="es-ES" sz="1400" i="1" dirty="0"/>
              <a:t> and </a:t>
            </a:r>
            <a:r>
              <a:rPr lang="es-ES" sz="1400" i="1" dirty="0" err="1"/>
              <a:t>cooling</a:t>
            </a:r>
            <a:endParaRPr lang="es-ES" sz="1400" i="1" dirty="0"/>
          </a:p>
          <a:p>
            <a:r>
              <a:rPr lang="es-ES" sz="1400" dirty="0"/>
              <a:t>(in </a:t>
            </a:r>
            <a:r>
              <a:rPr lang="es-ES" sz="1400" dirty="0" err="1"/>
              <a:t>operation</a:t>
            </a:r>
            <a:r>
              <a:rPr lang="es-ES" sz="1400" dirty="0"/>
              <a:t> </a:t>
            </a:r>
            <a:r>
              <a:rPr lang="es-ES" sz="1400" dirty="0" err="1"/>
              <a:t>since</a:t>
            </a:r>
            <a:r>
              <a:rPr lang="es-ES" sz="1400" dirty="0"/>
              <a:t> 2014 - 2016):</a:t>
            </a:r>
          </a:p>
          <a:p>
            <a:pPr marL="742950" lvl="1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Hospital of </a:t>
            </a:r>
            <a:r>
              <a:rPr lang="en-US" sz="1400" dirty="0" err="1"/>
              <a:t>Mieres</a:t>
            </a:r>
            <a:endParaRPr lang="en-US" sz="1400" dirty="0"/>
          </a:p>
          <a:p>
            <a:pPr marL="742950" lvl="1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s-ES" sz="1400" dirty="0"/>
              <a:t>Re</a:t>
            </a:r>
            <a:r>
              <a:rPr lang="en-US" sz="1400" dirty="0"/>
              <a:t>search Building of the University of Oviedo - Campus of </a:t>
            </a:r>
            <a:r>
              <a:rPr lang="en-US" sz="1400" dirty="0" err="1"/>
              <a:t>Mieres</a:t>
            </a:r>
            <a:endParaRPr lang="en-US" sz="1400" dirty="0"/>
          </a:p>
          <a:p>
            <a:pPr marL="742950" lvl="1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s-ES" sz="1400" dirty="0" err="1"/>
              <a:t>Headquarters</a:t>
            </a:r>
            <a:r>
              <a:rPr lang="es-ES" sz="1400" dirty="0"/>
              <a:t> of </a:t>
            </a:r>
            <a:r>
              <a:rPr lang="es-ES" sz="1400" dirty="0" err="1"/>
              <a:t>Asturian</a:t>
            </a:r>
            <a:r>
              <a:rPr lang="es-ES" sz="1400" dirty="0"/>
              <a:t> </a:t>
            </a:r>
            <a:r>
              <a:rPr lang="es-ES" sz="1400" dirty="0" err="1"/>
              <a:t>Energy</a:t>
            </a:r>
            <a:r>
              <a:rPr lang="es-ES" sz="1400" dirty="0"/>
              <a:t> </a:t>
            </a:r>
            <a:r>
              <a:rPr lang="es-ES" sz="1400" dirty="0" err="1"/>
              <a:t>Foundation</a:t>
            </a:r>
            <a:endParaRPr lang="es-ES" sz="1400" dirty="0"/>
          </a:p>
        </p:txBody>
      </p:sp>
      <p:sp>
        <p:nvSpPr>
          <p:cNvPr id="19" name="12 CuadroTexto"/>
          <p:cNvSpPr txBox="1"/>
          <p:nvPr/>
        </p:nvSpPr>
        <p:spPr>
          <a:xfrm>
            <a:off x="689453" y="2729722"/>
            <a:ext cx="6901029" cy="149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/>
              <a:t>Barredo</a:t>
            </a:r>
            <a:r>
              <a:rPr lang="es-ES" sz="1400" b="1" dirty="0"/>
              <a:t> </a:t>
            </a:r>
            <a:r>
              <a:rPr lang="es-ES" sz="1400" b="1" dirty="0" err="1"/>
              <a:t>District</a:t>
            </a:r>
            <a:r>
              <a:rPr lang="es-ES" sz="1400" b="1" dirty="0"/>
              <a:t> </a:t>
            </a:r>
            <a:r>
              <a:rPr lang="es-ES" sz="1400" b="1" dirty="0" err="1"/>
              <a:t>Heating</a:t>
            </a:r>
            <a:r>
              <a:rPr lang="es-ES" sz="1400" b="1" dirty="0"/>
              <a:t>, in </a:t>
            </a:r>
            <a:r>
              <a:rPr lang="es-ES" sz="1400" b="1" dirty="0" err="1"/>
              <a:t>Mieres</a:t>
            </a:r>
            <a:r>
              <a:rPr lang="es-ES" sz="1400" b="1" dirty="0"/>
              <a:t> (2nd </a:t>
            </a:r>
            <a:r>
              <a:rPr lang="es-ES" sz="1400" b="1" dirty="0" err="1"/>
              <a:t>phase</a:t>
            </a:r>
            <a:r>
              <a:rPr lang="es-ES" sz="1400" b="1" dirty="0"/>
              <a:t>). </a:t>
            </a:r>
            <a:r>
              <a:rPr lang="es-ES" sz="1400" i="1" dirty="0" err="1"/>
              <a:t>Heating</a:t>
            </a:r>
            <a:r>
              <a:rPr lang="es-ES" sz="1400" i="1" dirty="0"/>
              <a:t> and </a:t>
            </a:r>
            <a:r>
              <a:rPr lang="es-ES" sz="1400" i="1" dirty="0" err="1"/>
              <a:t>domestic</a:t>
            </a:r>
            <a:r>
              <a:rPr lang="es-ES" sz="1400" i="1" dirty="0"/>
              <a:t> </a:t>
            </a:r>
            <a:r>
              <a:rPr lang="es-ES" sz="1400" i="1" dirty="0" err="1"/>
              <a:t>hot</a:t>
            </a:r>
            <a:r>
              <a:rPr lang="es-ES" sz="1400" i="1" dirty="0"/>
              <a:t> </a:t>
            </a:r>
            <a:r>
              <a:rPr lang="es-ES" sz="1400" i="1" dirty="0" err="1"/>
              <a:t>water</a:t>
            </a:r>
            <a:endParaRPr lang="es-ES" sz="1400" i="1" dirty="0"/>
          </a:p>
          <a:p>
            <a:r>
              <a:rPr lang="es-ES" sz="1400" dirty="0"/>
              <a:t>(in </a:t>
            </a:r>
            <a:r>
              <a:rPr lang="es-ES" sz="1400" dirty="0" err="1"/>
              <a:t>operation</a:t>
            </a:r>
            <a:r>
              <a:rPr lang="es-ES" sz="1400" dirty="0"/>
              <a:t> </a:t>
            </a:r>
            <a:r>
              <a:rPr lang="es-ES" sz="1400" dirty="0" err="1"/>
              <a:t>since</a:t>
            </a:r>
            <a:r>
              <a:rPr lang="es-ES" sz="1400" dirty="0"/>
              <a:t> 2020):</a:t>
            </a:r>
          </a:p>
          <a:p>
            <a:pPr marL="742950" lvl="1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Dwelings</a:t>
            </a:r>
            <a:r>
              <a:rPr lang="en-US" sz="1400" dirty="0"/>
              <a:t>: Blocks of apartments</a:t>
            </a:r>
          </a:p>
          <a:p>
            <a:pPr marL="742950" lvl="1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s-ES" sz="1400" dirty="0" err="1"/>
              <a:t>Secondary</a:t>
            </a:r>
            <a:r>
              <a:rPr lang="es-ES" sz="1400" dirty="0"/>
              <a:t> </a:t>
            </a:r>
            <a:r>
              <a:rPr lang="es-ES" sz="1400" dirty="0" err="1"/>
              <a:t>School</a:t>
            </a:r>
            <a:endParaRPr lang="en-US" sz="1400" dirty="0"/>
          </a:p>
          <a:p>
            <a:pPr marL="742950" lvl="1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Main building of the University of Oviedo – Campus </a:t>
            </a:r>
            <a:r>
              <a:rPr lang="en-US" sz="1400" dirty="0" err="1"/>
              <a:t>Mieres</a:t>
            </a:r>
            <a:r>
              <a:rPr lang="en-US" sz="1400" dirty="0"/>
              <a:t>.</a:t>
            </a:r>
            <a:endParaRPr lang="es-ES" sz="1400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367958" y="4540080"/>
            <a:ext cx="7185241" cy="223881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  <a:alpha val="43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14 CuadroTexto"/>
          <p:cNvSpPr txBox="1"/>
          <p:nvPr/>
        </p:nvSpPr>
        <p:spPr>
          <a:xfrm>
            <a:off x="689453" y="4959607"/>
            <a:ext cx="6064284" cy="183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/>
              <a:t>Langreo</a:t>
            </a:r>
            <a:r>
              <a:rPr lang="es-ES" sz="1400" b="1" dirty="0"/>
              <a:t> </a:t>
            </a:r>
            <a:r>
              <a:rPr lang="es-ES" sz="1400" b="1" dirty="0" err="1"/>
              <a:t>District</a:t>
            </a:r>
            <a:r>
              <a:rPr lang="es-ES" sz="1400" b="1" dirty="0"/>
              <a:t> </a:t>
            </a:r>
            <a:r>
              <a:rPr lang="es-ES" sz="1400" b="1" dirty="0" err="1"/>
              <a:t>Heating</a:t>
            </a:r>
            <a:r>
              <a:rPr lang="es-ES" sz="1400" b="1" dirty="0"/>
              <a:t> (1st </a:t>
            </a:r>
            <a:r>
              <a:rPr lang="es-ES" sz="1400" b="1" dirty="0" err="1"/>
              <a:t>phase</a:t>
            </a:r>
            <a:r>
              <a:rPr lang="es-ES" sz="1400" b="1" dirty="0"/>
              <a:t>). </a:t>
            </a:r>
            <a:r>
              <a:rPr lang="es-ES" sz="1400" i="1" dirty="0" err="1"/>
              <a:t>Heating</a:t>
            </a:r>
            <a:r>
              <a:rPr lang="es-ES" sz="1400" i="1" dirty="0"/>
              <a:t> and </a:t>
            </a:r>
            <a:r>
              <a:rPr lang="es-ES" sz="1400" i="1" dirty="0" err="1"/>
              <a:t>domestic</a:t>
            </a:r>
            <a:r>
              <a:rPr lang="es-ES" sz="1400" i="1" dirty="0"/>
              <a:t> </a:t>
            </a:r>
            <a:r>
              <a:rPr lang="es-ES" sz="1400" i="1" dirty="0" err="1"/>
              <a:t>hot</a:t>
            </a:r>
            <a:r>
              <a:rPr lang="es-ES" sz="1400" i="1" dirty="0"/>
              <a:t> </a:t>
            </a:r>
            <a:r>
              <a:rPr lang="es-ES" sz="1400" i="1" dirty="0" err="1"/>
              <a:t>water</a:t>
            </a:r>
            <a:endParaRPr lang="es-ES" sz="1400" i="1" dirty="0"/>
          </a:p>
          <a:p>
            <a:r>
              <a:rPr lang="es-ES" sz="1400" dirty="0"/>
              <a:t>(in </a:t>
            </a:r>
            <a:r>
              <a:rPr lang="es-ES" sz="1400" dirty="0" err="1"/>
              <a:t>operation</a:t>
            </a:r>
            <a:r>
              <a:rPr lang="es-ES" sz="1400" dirty="0"/>
              <a:t> </a:t>
            </a:r>
            <a:r>
              <a:rPr lang="es-ES" sz="1400" dirty="0" err="1"/>
              <a:t>since</a:t>
            </a:r>
            <a:r>
              <a:rPr lang="es-ES" sz="1400" dirty="0"/>
              <a:t> 2022)</a:t>
            </a:r>
          </a:p>
          <a:p>
            <a:pPr marL="742950" lvl="1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Residential building</a:t>
            </a:r>
          </a:p>
          <a:p>
            <a:pPr marL="742950" lvl="1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Public Health Centre</a:t>
            </a:r>
          </a:p>
          <a:p>
            <a:pPr marL="742950" lvl="1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Hotel and Geriatric Centre (elderly residence)</a:t>
            </a:r>
          </a:p>
          <a:p>
            <a:pPr marL="742950" lvl="1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Sport Centre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879824" y="618619"/>
            <a:ext cx="4033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i="1" u="sng" dirty="0" err="1"/>
              <a:t>Geothermal</a:t>
            </a:r>
            <a:r>
              <a:rPr lang="es-ES" sz="1600" i="1" u="sng" dirty="0"/>
              <a:t> </a:t>
            </a:r>
            <a:r>
              <a:rPr lang="es-ES" sz="1600" i="1" u="sng" dirty="0" err="1"/>
              <a:t>facilities</a:t>
            </a:r>
            <a:r>
              <a:rPr lang="es-ES" sz="1600" i="1" u="sng" dirty="0"/>
              <a:t> </a:t>
            </a:r>
            <a:r>
              <a:rPr lang="es-ES" sz="1600" i="1" u="sng" dirty="0" err="1"/>
              <a:t>linked</a:t>
            </a:r>
            <a:r>
              <a:rPr lang="es-ES" sz="1600" i="1" u="sng" dirty="0"/>
              <a:t> to </a:t>
            </a:r>
            <a:r>
              <a:rPr lang="es-ES" sz="1600" i="1" u="sng" dirty="0" err="1"/>
              <a:t>Barredo</a:t>
            </a:r>
            <a:r>
              <a:rPr lang="es-ES" sz="1600" i="1" u="sng" dirty="0"/>
              <a:t> </a:t>
            </a:r>
            <a:r>
              <a:rPr lang="es-ES" sz="1600" i="1" u="sng" dirty="0" err="1"/>
              <a:t>Colliery</a:t>
            </a:r>
            <a:endParaRPr lang="es-ES" sz="1600" i="1" u="sng" dirty="0"/>
          </a:p>
        </p:txBody>
      </p:sp>
      <p:sp>
        <p:nvSpPr>
          <p:cNvPr id="23" name="CuadroTexto 22"/>
          <p:cNvSpPr txBox="1"/>
          <p:nvPr/>
        </p:nvSpPr>
        <p:spPr>
          <a:xfrm>
            <a:off x="1704600" y="4483031"/>
            <a:ext cx="4179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i="1" u="sng" dirty="0" err="1"/>
              <a:t>Geothermal</a:t>
            </a:r>
            <a:r>
              <a:rPr lang="es-ES" sz="1600" i="1" u="sng" dirty="0"/>
              <a:t> </a:t>
            </a:r>
            <a:r>
              <a:rPr lang="es-ES" sz="1600" i="1" u="sng" dirty="0" err="1"/>
              <a:t>facilities</a:t>
            </a:r>
            <a:r>
              <a:rPr lang="es-ES" sz="1600" i="1" u="sng" dirty="0"/>
              <a:t> </a:t>
            </a:r>
            <a:r>
              <a:rPr lang="es-ES" sz="1600" i="1" u="sng" dirty="0" err="1"/>
              <a:t>linked</a:t>
            </a:r>
            <a:r>
              <a:rPr lang="es-ES" sz="1600" i="1" u="sng" dirty="0"/>
              <a:t> to El Fondón </a:t>
            </a:r>
            <a:r>
              <a:rPr lang="es-ES" sz="1600" i="1" u="sng" dirty="0" err="1"/>
              <a:t>Colliery</a:t>
            </a:r>
            <a:endParaRPr lang="es-ES" sz="1600" i="1" u="sng" dirty="0"/>
          </a:p>
        </p:txBody>
      </p:sp>
    </p:spTree>
    <p:extLst>
      <p:ext uri="{BB962C8B-B14F-4D97-AF65-F5344CB8AC3E}">
        <p14:creationId xmlns:p14="http://schemas.microsoft.com/office/powerpoint/2010/main" val="2669141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39902" y="60933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9032" y="823779"/>
            <a:ext cx="3206095" cy="292240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93098" y="1544725"/>
            <a:ext cx="5935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AWARD OF EXCELLENCE in </a:t>
            </a:r>
            <a:r>
              <a:rPr lang="es-ES" sz="1600" b="1" dirty="0" err="1"/>
              <a:t>the</a:t>
            </a:r>
            <a:r>
              <a:rPr lang="es-ES" sz="1600" b="1" dirty="0"/>
              <a:t> </a:t>
            </a:r>
            <a:r>
              <a:rPr lang="es-ES" sz="1600" b="1" dirty="0" err="1"/>
              <a:t>category</a:t>
            </a:r>
            <a:r>
              <a:rPr lang="es-ES" sz="1600" b="1" dirty="0"/>
              <a:t> of EMERGING MARKET</a:t>
            </a:r>
          </a:p>
          <a:p>
            <a:endParaRPr lang="en-US" sz="1600" dirty="0"/>
          </a:p>
          <a:p>
            <a:r>
              <a:rPr lang="en-US" sz="1600" dirty="0"/>
              <a:t>International Energy Agency - 6th Global District Energy Climate Awards. 2019</a:t>
            </a:r>
            <a:endParaRPr lang="es-ES" sz="1600" b="1" dirty="0"/>
          </a:p>
        </p:txBody>
      </p:sp>
      <p:pic>
        <p:nvPicPr>
          <p:cNvPr id="11" name="Imagen 10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13385" y="1052961"/>
            <a:ext cx="1330960" cy="2772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256886" y="3948100"/>
            <a:ext cx="4918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 Participation in European Commission funded projects: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51904" y="4586874"/>
            <a:ext cx="2284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 GREENJOBS (2022-2025)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08431" y="5428867"/>
            <a:ext cx="2319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 POTENTIALS (2021-2023)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08431" y="6304708"/>
            <a:ext cx="2471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 REWARDHEAT (2019-2023)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768" y="6240975"/>
            <a:ext cx="2367722" cy="49679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671" y="4170795"/>
            <a:ext cx="1356277" cy="101812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670" y="5104470"/>
            <a:ext cx="1356277" cy="1018127"/>
          </a:xfrm>
          <a:prstGeom prst="rect">
            <a:avLst/>
          </a:prstGeom>
        </p:spPr>
      </p:pic>
      <p:pic>
        <p:nvPicPr>
          <p:cNvPr id="20" name="Picture 4" descr="A picture containing text, clipart&#10;&#10;Description automatically generated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286" y="4489294"/>
            <a:ext cx="2450519" cy="558753"/>
          </a:xfrm>
          <a:prstGeom prst="rect">
            <a:avLst/>
          </a:prstGeom>
        </p:spPr>
      </p:pic>
      <p:pic>
        <p:nvPicPr>
          <p:cNvPr id="21" name="Picture 10"/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3453570" y="6240975"/>
            <a:ext cx="2388235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02" y="-1652"/>
            <a:ext cx="811309" cy="56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81567" y="2968"/>
            <a:ext cx="710433" cy="60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FF295D9-CA44-D91D-01E1-01A857133B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570" y="5353311"/>
            <a:ext cx="2229383" cy="51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12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0487" y="1674170"/>
            <a:ext cx="3744416" cy="465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291578" y="844944"/>
            <a:ext cx="3582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/>
              <a:t>First</a:t>
            </a:r>
            <a:r>
              <a:rPr lang="es-ES" b="1" dirty="0"/>
              <a:t> and </a:t>
            </a:r>
            <a:r>
              <a:rPr lang="es-ES" b="1" dirty="0" err="1"/>
              <a:t>second</a:t>
            </a:r>
            <a:r>
              <a:rPr lang="es-ES" b="1" dirty="0"/>
              <a:t> </a:t>
            </a:r>
            <a:r>
              <a:rPr lang="es-ES" b="1" dirty="0" err="1"/>
              <a:t>phase</a:t>
            </a:r>
            <a:r>
              <a:rPr lang="es-ES" b="1" dirty="0"/>
              <a:t>. </a:t>
            </a:r>
          </a:p>
          <a:p>
            <a:pPr algn="ctr"/>
            <a:r>
              <a:rPr lang="es-ES" b="1" dirty="0" err="1"/>
              <a:t>Barredo</a:t>
            </a:r>
            <a:r>
              <a:rPr lang="es-ES" b="1" dirty="0"/>
              <a:t> </a:t>
            </a:r>
            <a:r>
              <a:rPr lang="es-ES" b="1" dirty="0" err="1"/>
              <a:t>Colliery</a:t>
            </a:r>
            <a:r>
              <a:rPr lang="es-ES" b="1" dirty="0"/>
              <a:t> (</a:t>
            </a:r>
            <a:r>
              <a:rPr lang="es-ES" b="1" dirty="0" err="1"/>
              <a:t>Mieres</a:t>
            </a:r>
            <a:r>
              <a:rPr lang="es-ES" b="1" dirty="0"/>
              <a:t>)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7622538" y="800846"/>
            <a:ext cx="2960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/>
              <a:t>First</a:t>
            </a:r>
            <a:r>
              <a:rPr lang="es-ES" b="1" dirty="0"/>
              <a:t> </a:t>
            </a:r>
            <a:r>
              <a:rPr lang="es-ES" b="1" dirty="0" err="1"/>
              <a:t>phase</a:t>
            </a:r>
            <a:r>
              <a:rPr lang="es-ES" b="1" dirty="0"/>
              <a:t>. </a:t>
            </a:r>
          </a:p>
          <a:p>
            <a:pPr algn="ctr"/>
            <a:r>
              <a:rPr lang="es-ES" b="1" dirty="0"/>
              <a:t>El Fondón </a:t>
            </a:r>
            <a:r>
              <a:rPr lang="es-ES" b="1" dirty="0" err="1"/>
              <a:t>Colliery</a:t>
            </a:r>
            <a:r>
              <a:rPr lang="es-ES" b="1" dirty="0"/>
              <a:t> (</a:t>
            </a:r>
            <a:r>
              <a:rPr lang="es-ES" b="1" dirty="0" err="1"/>
              <a:t>Langreo</a:t>
            </a:r>
            <a:r>
              <a:rPr lang="es-ES" b="1" dirty="0"/>
              <a:t>)</a:t>
            </a:r>
          </a:p>
        </p:txBody>
      </p:sp>
      <p:cxnSp>
        <p:nvCxnSpPr>
          <p:cNvPr id="15" name="14 Conector recto de flecha"/>
          <p:cNvCxnSpPr/>
          <p:nvPr/>
        </p:nvCxnSpPr>
        <p:spPr>
          <a:xfrm flipV="1">
            <a:off x="1756587" y="1858287"/>
            <a:ext cx="0" cy="40005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1585137" y="228056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N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921812" y="5817513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500 m</a:t>
            </a:r>
          </a:p>
        </p:txBody>
      </p:sp>
      <p:cxnSp>
        <p:nvCxnSpPr>
          <p:cNvPr id="23" name="22 Conector recto"/>
          <p:cNvCxnSpPr/>
          <p:nvPr/>
        </p:nvCxnSpPr>
        <p:spPr>
          <a:xfrm rot="5400000">
            <a:off x="3229787" y="5725437"/>
            <a:ext cx="0" cy="8572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8 CuadroTexto"/>
          <p:cNvSpPr txBox="1"/>
          <p:nvPr/>
        </p:nvSpPr>
        <p:spPr>
          <a:xfrm>
            <a:off x="3896819" y="1"/>
            <a:ext cx="439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/>
              <a:t>Geothermal</a:t>
            </a:r>
            <a:r>
              <a:rPr lang="es-ES" sz="2400" b="1" dirty="0"/>
              <a:t> </a:t>
            </a:r>
            <a:r>
              <a:rPr lang="es-ES" sz="2400" b="1" dirty="0" err="1"/>
              <a:t>energy</a:t>
            </a:r>
            <a:r>
              <a:rPr lang="es-ES" sz="2400" b="1" dirty="0"/>
              <a:t>. </a:t>
            </a:r>
            <a:r>
              <a:rPr lang="es-ES" sz="2400" b="1" dirty="0" err="1"/>
              <a:t>Our</a:t>
            </a:r>
            <a:r>
              <a:rPr lang="es-ES" sz="2400" b="1" dirty="0"/>
              <a:t> </a:t>
            </a:r>
            <a:r>
              <a:rPr lang="es-ES" sz="2400" b="1" dirty="0" err="1"/>
              <a:t>facilities</a:t>
            </a:r>
            <a:endParaRPr lang="es-ES" sz="2400" b="1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42"/>
          <a:stretch/>
        </p:blipFill>
        <p:spPr bwMode="auto">
          <a:xfrm>
            <a:off x="7005262" y="1559759"/>
            <a:ext cx="3960440" cy="478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16 Conector recto de flecha"/>
          <p:cNvCxnSpPr/>
          <p:nvPr/>
        </p:nvCxnSpPr>
        <p:spPr>
          <a:xfrm flipV="1">
            <a:off x="7361565" y="1770982"/>
            <a:ext cx="0" cy="40005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17 CuadroTexto"/>
          <p:cNvSpPr txBox="1"/>
          <p:nvPr/>
        </p:nvSpPr>
        <p:spPr>
          <a:xfrm>
            <a:off x="7190115" y="219325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N</a:t>
            </a:r>
          </a:p>
        </p:txBody>
      </p:sp>
      <p:cxnSp>
        <p:nvCxnSpPr>
          <p:cNvPr id="46" name="24 Conector recto"/>
          <p:cNvCxnSpPr/>
          <p:nvPr/>
        </p:nvCxnSpPr>
        <p:spPr>
          <a:xfrm flipH="1">
            <a:off x="8358515" y="6133432"/>
            <a:ext cx="100965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26 CuadroTexto"/>
          <p:cNvSpPr txBox="1"/>
          <p:nvPr/>
        </p:nvSpPr>
        <p:spPr>
          <a:xfrm>
            <a:off x="8574415" y="5834983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250 m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02" y="-1652"/>
            <a:ext cx="811309" cy="56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81567" y="2968"/>
            <a:ext cx="710433" cy="60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515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28958" y="1057315"/>
            <a:ext cx="4096466" cy="5089485"/>
            <a:chOff x="-3546475" y="1006514"/>
            <a:chExt cx="3744416" cy="4652095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3546475" y="1006514"/>
              <a:ext cx="3744416" cy="465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18 Conector recto de flecha"/>
            <p:cNvCxnSpPr/>
            <p:nvPr/>
          </p:nvCxnSpPr>
          <p:spPr>
            <a:xfrm flipV="1">
              <a:off x="-3000375" y="1147082"/>
              <a:ext cx="0" cy="40005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19 CuadroTexto"/>
            <p:cNvSpPr txBox="1"/>
            <p:nvPr/>
          </p:nvSpPr>
          <p:spPr>
            <a:xfrm>
              <a:off x="-3171825" y="1569357"/>
              <a:ext cx="388782" cy="426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/>
                <a:t>N</a:t>
              </a: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-1835150" y="5106307"/>
              <a:ext cx="740201" cy="355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/>
                <a:t>500 m</a:t>
              </a:r>
            </a:p>
          </p:txBody>
        </p:sp>
        <p:cxnSp>
          <p:nvCxnSpPr>
            <p:cNvPr id="22" name="21 Conector recto"/>
            <p:cNvCxnSpPr/>
            <p:nvPr/>
          </p:nvCxnSpPr>
          <p:spPr>
            <a:xfrm rot="5400000">
              <a:off x="-1527175" y="5014232"/>
              <a:ext cx="0" cy="85725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8 CuadroTexto"/>
          <p:cNvSpPr txBox="1"/>
          <p:nvPr/>
        </p:nvSpPr>
        <p:spPr>
          <a:xfrm>
            <a:off x="2725973" y="0"/>
            <a:ext cx="6410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/>
              <a:t>Geothermal</a:t>
            </a:r>
            <a:r>
              <a:rPr lang="es-ES" sz="2400" b="1" dirty="0"/>
              <a:t> </a:t>
            </a:r>
            <a:r>
              <a:rPr lang="es-ES" sz="2400" b="1" dirty="0" err="1"/>
              <a:t>energy</a:t>
            </a:r>
            <a:r>
              <a:rPr lang="es-ES" sz="2400" b="1" dirty="0"/>
              <a:t>. </a:t>
            </a:r>
            <a:r>
              <a:rPr lang="es-ES" sz="2400" b="1" dirty="0" err="1"/>
              <a:t>First</a:t>
            </a:r>
            <a:r>
              <a:rPr lang="es-ES" sz="2400" b="1" dirty="0"/>
              <a:t> </a:t>
            </a:r>
            <a:r>
              <a:rPr lang="es-ES" sz="2400" b="1" dirty="0" err="1"/>
              <a:t>phase</a:t>
            </a:r>
            <a:r>
              <a:rPr lang="es-ES" sz="2400" b="1" dirty="0"/>
              <a:t>. </a:t>
            </a:r>
            <a:r>
              <a:rPr lang="es-ES" sz="2400" b="1" dirty="0" err="1"/>
              <a:t>Barredo</a:t>
            </a:r>
            <a:r>
              <a:rPr lang="es-ES" sz="2400" b="1" dirty="0"/>
              <a:t> </a:t>
            </a:r>
            <a:r>
              <a:rPr lang="es-ES" sz="2400" b="1" dirty="0" err="1"/>
              <a:t>Colliery</a:t>
            </a:r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3230003" y="3253480"/>
            <a:ext cx="1041576" cy="2944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3206820" y="1044352"/>
            <a:ext cx="1087941" cy="2209127"/>
          </a:xfrm>
          <a:prstGeom prst="rect">
            <a:avLst/>
          </a:prstGeom>
          <a:noFill/>
          <a:ln w="38100">
            <a:solidFill>
              <a:srgbClr val="843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8675259" y="2341086"/>
            <a:ext cx="3347790" cy="181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 defTabSz="685800">
              <a:spcBef>
                <a:spcPts val="450"/>
              </a:spcBef>
              <a:spcAft>
                <a:spcPts val="450"/>
              </a:spcAft>
            </a:pPr>
            <a:r>
              <a:rPr lang="en-US" altLang="es-ES" sz="1600" b="1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Data referred to 2021</a:t>
            </a:r>
          </a:p>
          <a:p>
            <a:pPr marL="214313" indent="-214313" algn="just" defTabSz="6858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altLang="es-ES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Energy supplied:</a:t>
            </a:r>
          </a:p>
          <a:p>
            <a:pPr marL="742950" lvl="1" indent="-285750" algn="just" defTabSz="685800">
              <a:spcBef>
                <a:spcPts val="450"/>
              </a:spcBef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en-GB" altLang="es-ES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Heating: 5.058 MWh</a:t>
            </a:r>
          </a:p>
          <a:p>
            <a:pPr marL="742950" lvl="1" indent="-285750" algn="just" defTabSz="685800">
              <a:spcBef>
                <a:spcPts val="450"/>
              </a:spcBef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en-GB" altLang="es-ES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Cooling: 2.063 MWh</a:t>
            </a:r>
          </a:p>
          <a:p>
            <a:pPr marL="214313" indent="-214313" algn="just" defTabSz="6858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altLang="es-ES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Reduction of CO</a:t>
            </a:r>
            <a:r>
              <a:rPr lang="en-GB" altLang="es-ES" sz="1600" baseline="-250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GB" altLang="es-ES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emissions: 1.567 t</a:t>
            </a:r>
          </a:p>
        </p:txBody>
      </p:sp>
      <p:graphicFrame>
        <p:nvGraphicFramePr>
          <p:cNvPr id="16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956295"/>
              </p:ext>
            </p:extLst>
          </p:nvPr>
        </p:nvGraphicFramePr>
        <p:xfrm>
          <a:off x="9055191" y="1057315"/>
          <a:ext cx="1975949" cy="686961"/>
        </p:xfrm>
        <a:graphic>
          <a:graphicData uri="http://schemas.openxmlformats.org/drawingml/2006/table">
            <a:tbl>
              <a:tblPr/>
              <a:tblGrid>
                <a:gridCol w="1975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400" b="1" u="none" strike="noStrike" dirty="0" err="1">
                          <a:effectLst/>
                        </a:rPr>
                        <a:t>Investment</a:t>
                      </a:r>
                      <a:r>
                        <a:rPr lang="es-ES" sz="1400" b="1" u="none" strike="noStrike" dirty="0">
                          <a:effectLst/>
                        </a:rPr>
                        <a:t> (€)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64" marR="7664" marT="766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s-E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1.452.156,94 </a:t>
                      </a:r>
                    </a:p>
                  </a:txBody>
                  <a:tcPr marL="7664" marR="7664" marT="766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02" y="-1652"/>
            <a:ext cx="811309" cy="56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81567" y="2968"/>
            <a:ext cx="710433" cy="60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916" y="4445216"/>
            <a:ext cx="4829751" cy="21076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5916" y="1329266"/>
            <a:ext cx="3879529" cy="260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1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29 Conector recto"/>
          <p:cNvCxnSpPr/>
          <p:nvPr/>
        </p:nvCxnSpPr>
        <p:spPr>
          <a:xfrm>
            <a:off x="6241137" y="4210050"/>
            <a:ext cx="34671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2546350" y="4641163"/>
            <a:ext cx="38989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flipV="1">
            <a:off x="2546350" y="4210052"/>
            <a:ext cx="0" cy="433171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>
            <a:off x="9708237" y="4210051"/>
            <a:ext cx="0" cy="1103097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 flipH="1">
            <a:off x="8642351" y="5319497"/>
            <a:ext cx="1065887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>
            <a:off x="8642350" y="4636873"/>
            <a:ext cx="0" cy="250825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>
            <a:off x="9417050" y="4643222"/>
            <a:ext cx="0" cy="23622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>
            <a:off x="9036050" y="4643223"/>
            <a:ext cx="0" cy="244475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 flipV="1">
            <a:off x="8636000" y="5230597"/>
            <a:ext cx="0" cy="8255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 flipV="1">
            <a:off x="9023350" y="5230597"/>
            <a:ext cx="0" cy="8255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 flipV="1">
            <a:off x="9410700" y="5230597"/>
            <a:ext cx="0" cy="8255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62 Rectángulo"/>
          <p:cNvSpPr/>
          <p:nvPr/>
        </p:nvSpPr>
        <p:spPr>
          <a:xfrm>
            <a:off x="8489950" y="4894047"/>
            <a:ext cx="285750" cy="336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6" name="65 Rectángulo"/>
          <p:cNvSpPr/>
          <p:nvPr/>
        </p:nvSpPr>
        <p:spPr>
          <a:xfrm>
            <a:off x="8883650" y="4894047"/>
            <a:ext cx="285750" cy="336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7" name="66 Rectángulo"/>
          <p:cNvSpPr/>
          <p:nvPr/>
        </p:nvSpPr>
        <p:spPr>
          <a:xfrm>
            <a:off x="9264650" y="4894047"/>
            <a:ext cx="285750" cy="336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80" name="79 Conector recto"/>
          <p:cNvCxnSpPr/>
          <p:nvPr/>
        </p:nvCxnSpPr>
        <p:spPr>
          <a:xfrm flipV="1">
            <a:off x="3829050" y="4559300"/>
            <a:ext cx="0" cy="584200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"/>
          <p:cNvCxnSpPr/>
          <p:nvPr/>
        </p:nvCxnSpPr>
        <p:spPr>
          <a:xfrm flipH="1">
            <a:off x="2372595" y="4559300"/>
            <a:ext cx="1446136" cy="0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89 Rectángulo"/>
          <p:cNvSpPr/>
          <p:nvPr/>
        </p:nvSpPr>
        <p:spPr>
          <a:xfrm rot="16200000">
            <a:off x="2930525" y="4343485"/>
            <a:ext cx="285750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95" name="94 Conector recto"/>
          <p:cNvCxnSpPr/>
          <p:nvPr/>
        </p:nvCxnSpPr>
        <p:spPr>
          <a:xfrm>
            <a:off x="3438525" y="5114926"/>
            <a:ext cx="0" cy="16287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"/>
          <p:cNvCxnSpPr/>
          <p:nvPr/>
        </p:nvCxnSpPr>
        <p:spPr>
          <a:xfrm>
            <a:off x="3971925" y="5124451"/>
            <a:ext cx="0" cy="16287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"/>
          <p:cNvCxnSpPr/>
          <p:nvPr/>
        </p:nvCxnSpPr>
        <p:spPr>
          <a:xfrm flipH="1">
            <a:off x="3209926" y="5105400"/>
            <a:ext cx="2190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"/>
          <p:cNvCxnSpPr/>
          <p:nvPr/>
        </p:nvCxnSpPr>
        <p:spPr>
          <a:xfrm flipH="1">
            <a:off x="3971926" y="5124450"/>
            <a:ext cx="2190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"/>
          <p:cNvCxnSpPr/>
          <p:nvPr/>
        </p:nvCxnSpPr>
        <p:spPr>
          <a:xfrm>
            <a:off x="3438525" y="5514975"/>
            <a:ext cx="5334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101 Elipse"/>
          <p:cNvSpPr/>
          <p:nvPr/>
        </p:nvSpPr>
        <p:spPr>
          <a:xfrm>
            <a:off x="3484246" y="6321584"/>
            <a:ext cx="90011" cy="90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6" name="105 Elipse"/>
          <p:cNvSpPr/>
          <p:nvPr/>
        </p:nvSpPr>
        <p:spPr>
          <a:xfrm>
            <a:off x="3600927" y="6316821"/>
            <a:ext cx="90011" cy="90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7" name="106 Elipse"/>
          <p:cNvSpPr/>
          <p:nvPr/>
        </p:nvSpPr>
        <p:spPr>
          <a:xfrm>
            <a:off x="3731659" y="6624226"/>
            <a:ext cx="90011" cy="90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8" name="107 Elipse"/>
          <p:cNvSpPr/>
          <p:nvPr/>
        </p:nvSpPr>
        <p:spPr>
          <a:xfrm>
            <a:off x="3853340" y="6320790"/>
            <a:ext cx="90011" cy="90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9" name="108 CuadroTexto"/>
          <p:cNvSpPr txBox="1"/>
          <p:nvPr/>
        </p:nvSpPr>
        <p:spPr>
          <a:xfrm>
            <a:off x="8423275" y="4928973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HP 1</a:t>
            </a:r>
          </a:p>
        </p:txBody>
      </p:sp>
      <p:sp>
        <p:nvSpPr>
          <p:cNvPr id="110" name="109 CuadroTexto"/>
          <p:cNvSpPr txBox="1"/>
          <p:nvPr/>
        </p:nvSpPr>
        <p:spPr>
          <a:xfrm>
            <a:off x="8826500" y="4935323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HP 2</a:t>
            </a:r>
          </a:p>
        </p:txBody>
      </p:sp>
      <p:sp>
        <p:nvSpPr>
          <p:cNvPr id="111" name="110 CuadroTexto"/>
          <p:cNvSpPr txBox="1"/>
          <p:nvPr/>
        </p:nvSpPr>
        <p:spPr>
          <a:xfrm>
            <a:off x="9197975" y="4935323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HP 3</a:t>
            </a:r>
          </a:p>
        </p:txBody>
      </p:sp>
      <p:sp>
        <p:nvSpPr>
          <p:cNvPr id="115" name="114 CuadroTexto"/>
          <p:cNvSpPr txBox="1"/>
          <p:nvPr/>
        </p:nvSpPr>
        <p:spPr>
          <a:xfrm>
            <a:off x="1821180" y="5394961"/>
            <a:ext cx="1684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/>
              <a:t>Sefety</a:t>
            </a:r>
            <a:r>
              <a:rPr lang="es-ES" sz="1200" dirty="0"/>
              <a:t> </a:t>
            </a:r>
            <a:r>
              <a:rPr lang="es-ES" sz="1200" dirty="0" err="1"/>
              <a:t>water</a:t>
            </a:r>
            <a:r>
              <a:rPr lang="es-ES" sz="1200" dirty="0"/>
              <a:t> </a:t>
            </a:r>
            <a:r>
              <a:rPr lang="es-ES" sz="1200" dirty="0" err="1"/>
              <a:t>level</a:t>
            </a:r>
            <a:r>
              <a:rPr lang="es-ES" sz="1200" dirty="0"/>
              <a:t>: 35 m</a:t>
            </a:r>
          </a:p>
        </p:txBody>
      </p:sp>
      <p:sp>
        <p:nvSpPr>
          <p:cNvPr id="116" name="115 CuadroTexto"/>
          <p:cNvSpPr txBox="1"/>
          <p:nvPr/>
        </p:nvSpPr>
        <p:spPr>
          <a:xfrm>
            <a:off x="1799874" y="6222818"/>
            <a:ext cx="1645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4 </a:t>
            </a:r>
            <a:r>
              <a:rPr lang="es-ES" sz="1200" dirty="0" err="1"/>
              <a:t>pumps</a:t>
            </a:r>
            <a:r>
              <a:rPr lang="es-ES" sz="1200" dirty="0"/>
              <a:t>: </a:t>
            </a:r>
          </a:p>
          <a:p>
            <a:r>
              <a:rPr lang="es-ES" sz="1200" dirty="0"/>
              <a:t>75 kW - 215 m3/h </a:t>
            </a:r>
            <a:r>
              <a:rPr lang="es-ES" sz="1200" dirty="0" err="1"/>
              <a:t>each</a:t>
            </a:r>
            <a:endParaRPr lang="es-ES" sz="1200" dirty="0"/>
          </a:p>
        </p:txBody>
      </p:sp>
      <p:sp>
        <p:nvSpPr>
          <p:cNvPr id="118" name="117 CuadroTexto"/>
          <p:cNvSpPr txBox="1"/>
          <p:nvPr/>
        </p:nvSpPr>
        <p:spPr>
          <a:xfrm>
            <a:off x="1537132" y="5708005"/>
            <a:ext cx="1886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85 m – 100 m </a:t>
            </a:r>
            <a:r>
              <a:rPr lang="es-ES" sz="1200" dirty="0" err="1"/>
              <a:t>depth</a:t>
            </a:r>
            <a:r>
              <a:rPr lang="es-ES" sz="1200" dirty="0"/>
              <a:t> (1,2,4)</a:t>
            </a:r>
          </a:p>
          <a:p>
            <a:r>
              <a:rPr lang="es-ES" sz="1200" dirty="0"/>
              <a:t>130 m </a:t>
            </a:r>
            <a:r>
              <a:rPr lang="es-ES" sz="1200" dirty="0" err="1"/>
              <a:t>depth</a:t>
            </a:r>
            <a:r>
              <a:rPr lang="es-ES" sz="1200" dirty="0"/>
              <a:t>	           (3)</a:t>
            </a:r>
          </a:p>
        </p:txBody>
      </p:sp>
      <p:sp>
        <p:nvSpPr>
          <p:cNvPr id="121" name="120 CuadroTexto"/>
          <p:cNvSpPr txBox="1"/>
          <p:nvPr/>
        </p:nvSpPr>
        <p:spPr>
          <a:xfrm>
            <a:off x="6705481" y="397088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</a:rPr>
              <a:t>15 </a:t>
            </a:r>
            <a:r>
              <a:rPr lang="es-ES" sz="1200" b="1" dirty="0" err="1">
                <a:solidFill>
                  <a:srgbClr val="0070C0"/>
                </a:solidFill>
              </a:rPr>
              <a:t>ºC</a:t>
            </a:r>
            <a:endParaRPr lang="es-ES" sz="1200" b="1" dirty="0">
              <a:solidFill>
                <a:srgbClr val="0070C0"/>
              </a:solidFill>
            </a:endParaRPr>
          </a:p>
        </p:txBody>
      </p:sp>
      <p:sp>
        <p:nvSpPr>
          <p:cNvPr id="122" name="121 CuadroTexto"/>
          <p:cNvSpPr txBox="1"/>
          <p:nvPr/>
        </p:nvSpPr>
        <p:spPr>
          <a:xfrm>
            <a:off x="2204977" y="3610363"/>
            <a:ext cx="910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>
                <a:solidFill>
                  <a:srgbClr val="FF0000"/>
                </a:solidFill>
              </a:rPr>
              <a:t>To </a:t>
            </a:r>
            <a:r>
              <a:rPr lang="es-ES" sz="1200" b="1" dirty="0" err="1">
                <a:solidFill>
                  <a:srgbClr val="FF0000"/>
                </a:solidFill>
              </a:rPr>
              <a:t>the</a:t>
            </a:r>
            <a:r>
              <a:rPr lang="es-ES" sz="1200" b="1" dirty="0">
                <a:solidFill>
                  <a:srgbClr val="FF0000"/>
                </a:solidFill>
              </a:rPr>
              <a:t> </a:t>
            </a:r>
            <a:r>
              <a:rPr lang="es-ES" sz="1200" b="1" dirty="0" err="1">
                <a:solidFill>
                  <a:srgbClr val="FF0000"/>
                </a:solidFill>
              </a:rPr>
              <a:t>river</a:t>
            </a:r>
            <a:endParaRPr lang="es-ES" sz="1200" b="1" dirty="0">
              <a:solidFill>
                <a:srgbClr val="FF0000"/>
              </a:solidFill>
            </a:endParaRPr>
          </a:p>
          <a:p>
            <a:pPr algn="ctr"/>
            <a:r>
              <a:rPr lang="es-ES" sz="1200" b="1" dirty="0">
                <a:solidFill>
                  <a:srgbClr val="FF0000"/>
                </a:solidFill>
              </a:rPr>
              <a:t>18 </a:t>
            </a:r>
            <a:r>
              <a:rPr lang="es-ES" sz="1200" b="1" dirty="0" err="1">
                <a:solidFill>
                  <a:srgbClr val="FF0000"/>
                </a:solidFill>
              </a:rPr>
              <a:t>ºC</a:t>
            </a:r>
            <a:endParaRPr lang="es-ES" sz="1200" b="1" dirty="0">
              <a:solidFill>
                <a:srgbClr val="FF0000"/>
              </a:solidFill>
            </a:endParaRPr>
          </a:p>
        </p:txBody>
      </p:sp>
      <p:cxnSp>
        <p:nvCxnSpPr>
          <p:cNvPr id="128" name="127 Conector recto"/>
          <p:cNvCxnSpPr/>
          <p:nvPr/>
        </p:nvCxnSpPr>
        <p:spPr>
          <a:xfrm>
            <a:off x="6408738" y="4638459"/>
            <a:ext cx="3008313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133 Conector recto"/>
          <p:cNvCxnSpPr/>
          <p:nvPr/>
        </p:nvCxnSpPr>
        <p:spPr>
          <a:xfrm>
            <a:off x="2540001" y="4210050"/>
            <a:ext cx="3701137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137 Conector recto"/>
          <p:cNvCxnSpPr/>
          <p:nvPr/>
        </p:nvCxnSpPr>
        <p:spPr>
          <a:xfrm>
            <a:off x="3829050" y="4905376"/>
            <a:ext cx="2000250" cy="0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151 Conector recto"/>
          <p:cNvCxnSpPr/>
          <p:nvPr/>
        </p:nvCxnSpPr>
        <p:spPr>
          <a:xfrm>
            <a:off x="3757613" y="5137150"/>
            <a:ext cx="13096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153 Conector recto"/>
          <p:cNvCxnSpPr/>
          <p:nvPr/>
        </p:nvCxnSpPr>
        <p:spPr>
          <a:xfrm>
            <a:off x="3765449" y="5129619"/>
            <a:ext cx="10928" cy="14881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155 Conector recto"/>
          <p:cNvCxnSpPr/>
          <p:nvPr/>
        </p:nvCxnSpPr>
        <p:spPr>
          <a:xfrm>
            <a:off x="3886200" y="5137150"/>
            <a:ext cx="0" cy="1168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156 Conector recto"/>
          <p:cNvCxnSpPr/>
          <p:nvPr/>
        </p:nvCxnSpPr>
        <p:spPr>
          <a:xfrm>
            <a:off x="3525044" y="5137150"/>
            <a:ext cx="1301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157 Conector recto"/>
          <p:cNvCxnSpPr/>
          <p:nvPr/>
        </p:nvCxnSpPr>
        <p:spPr>
          <a:xfrm>
            <a:off x="3530600" y="5137150"/>
            <a:ext cx="0" cy="1168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158 Conector recto"/>
          <p:cNvCxnSpPr/>
          <p:nvPr/>
        </p:nvCxnSpPr>
        <p:spPr>
          <a:xfrm>
            <a:off x="3651250" y="5137150"/>
            <a:ext cx="0" cy="1168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159 CuadroTexto"/>
          <p:cNvSpPr txBox="1"/>
          <p:nvPr/>
        </p:nvSpPr>
        <p:spPr>
          <a:xfrm>
            <a:off x="3419476" y="6403182"/>
            <a:ext cx="6078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/>
              <a:t>1   2         4</a:t>
            </a:r>
          </a:p>
        </p:txBody>
      </p:sp>
      <p:cxnSp>
        <p:nvCxnSpPr>
          <p:cNvPr id="161" name="160 Conector recto"/>
          <p:cNvCxnSpPr/>
          <p:nvPr/>
        </p:nvCxnSpPr>
        <p:spPr>
          <a:xfrm>
            <a:off x="1828800" y="4905376"/>
            <a:ext cx="17678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161 Conector recto"/>
          <p:cNvCxnSpPr/>
          <p:nvPr/>
        </p:nvCxnSpPr>
        <p:spPr>
          <a:xfrm flipV="1">
            <a:off x="3585210" y="4907281"/>
            <a:ext cx="0" cy="226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164 Conector recto"/>
          <p:cNvCxnSpPr/>
          <p:nvPr/>
        </p:nvCxnSpPr>
        <p:spPr>
          <a:xfrm flipV="1">
            <a:off x="1832610" y="2733675"/>
            <a:ext cx="0" cy="2179320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168 CuadroTexto"/>
          <p:cNvSpPr txBox="1"/>
          <p:nvPr/>
        </p:nvSpPr>
        <p:spPr>
          <a:xfrm>
            <a:off x="6763907" y="751769"/>
            <a:ext cx="3553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1400" dirty="0" err="1"/>
              <a:t>Headquarters</a:t>
            </a:r>
            <a:r>
              <a:rPr lang="es-ES" sz="1400" dirty="0"/>
              <a:t> of </a:t>
            </a:r>
            <a:r>
              <a:rPr lang="es-ES" sz="1400" dirty="0" err="1"/>
              <a:t>Energy</a:t>
            </a:r>
            <a:r>
              <a:rPr lang="es-ES" sz="1400" dirty="0"/>
              <a:t> </a:t>
            </a:r>
            <a:r>
              <a:rPr lang="es-ES" sz="1400" dirty="0" err="1"/>
              <a:t>Asturian</a:t>
            </a:r>
            <a:r>
              <a:rPr lang="es-ES" sz="1400" dirty="0"/>
              <a:t> </a:t>
            </a:r>
            <a:r>
              <a:rPr lang="es-ES" sz="1400" dirty="0" err="1"/>
              <a:t>Foundation</a:t>
            </a:r>
            <a:endParaRPr lang="es-ES" sz="1400" dirty="0"/>
          </a:p>
        </p:txBody>
      </p:sp>
      <p:sp>
        <p:nvSpPr>
          <p:cNvPr id="171" name="170 CuadroTexto"/>
          <p:cNvSpPr txBox="1"/>
          <p:nvPr/>
        </p:nvSpPr>
        <p:spPr>
          <a:xfrm>
            <a:off x="1816241" y="853633"/>
            <a:ext cx="3914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dirty="0"/>
              <a:t>Research Building of the University of Oviedo </a:t>
            </a:r>
          </a:p>
          <a:p>
            <a:pPr marL="0" lvl="1"/>
            <a:r>
              <a:rPr lang="en-US" sz="1400" dirty="0"/>
              <a:t>(Campus of </a:t>
            </a:r>
            <a:r>
              <a:rPr lang="en-US" sz="1400" dirty="0" err="1"/>
              <a:t>Mieres</a:t>
            </a:r>
            <a:r>
              <a:rPr lang="en-US" sz="1400" dirty="0"/>
              <a:t>)</a:t>
            </a:r>
          </a:p>
        </p:txBody>
      </p:sp>
      <p:sp>
        <p:nvSpPr>
          <p:cNvPr id="172" name="AutoShape 4" descr="Resultado de imagen de sÃ­mbolo hospital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3" name="AutoShape 6" descr="Resultado de imagen de sÃ­mbolo hospital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8" name="177 CuadroTexto"/>
          <p:cNvSpPr txBox="1"/>
          <p:nvPr/>
        </p:nvSpPr>
        <p:spPr>
          <a:xfrm>
            <a:off x="2336771" y="4902767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FF0000"/>
                </a:solidFill>
              </a:rPr>
              <a:t>23 </a:t>
            </a:r>
            <a:r>
              <a:rPr lang="es-ES" sz="1200" b="1" dirty="0" err="1">
                <a:solidFill>
                  <a:srgbClr val="FF0000"/>
                </a:solidFill>
              </a:rPr>
              <a:t>ºC</a:t>
            </a:r>
            <a:endParaRPr lang="es-ES" sz="1200" b="1" dirty="0">
              <a:solidFill>
                <a:srgbClr val="FF0000"/>
              </a:solidFill>
            </a:endParaRPr>
          </a:p>
        </p:txBody>
      </p:sp>
      <p:cxnSp>
        <p:nvCxnSpPr>
          <p:cNvPr id="186" name="185 Conector recto"/>
          <p:cNvCxnSpPr/>
          <p:nvPr/>
        </p:nvCxnSpPr>
        <p:spPr>
          <a:xfrm>
            <a:off x="3644106" y="5137149"/>
            <a:ext cx="130175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217 Conector recto"/>
          <p:cNvCxnSpPr/>
          <p:nvPr/>
        </p:nvCxnSpPr>
        <p:spPr>
          <a:xfrm flipV="1">
            <a:off x="2830830" y="1883255"/>
            <a:ext cx="0" cy="561975"/>
          </a:xfrm>
          <a:prstGeom prst="line">
            <a:avLst/>
          </a:prstGeom>
          <a:ln w="190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Resultado de imagen de hospital Ã¡lvarez buyll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38" y="5457825"/>
            <a:ext cx="2473601" cy="132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8" descr="cruz-roj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2519" y="5457825"/>
            <a:ext cx="500375" cy="2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175 CuadroTexto"/>
          <p:cNvSpPr txBox="1"/>
          <p:nvPr/>
        </p:nvSpPr>
        <p:spPr>
          <a:xfrm>
            <a:off x="5015889" y="3617757"/>
            <a:ext cx="1520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s-ES" sz="1400" dirty="0"/>
              <a:t>Hospital of </a:t>
            </a:r>
            <a:r>
              <a:rPr lang="es-ES" sz="1400" dirty="0" err="1"/>
              <a:t>Mieres</a:t>
            </a:r>
            <a:endParaRPr lang="es-ES" sz="1400" dirty="0"/>
          </a:p>
        </p:txBody>
      </p:sp>
      <p:cxnSp>
        <p:nvCxnSpPr>
          <p:cNvPr id="132" name="14 Conector recto"/>
          <p:cNvCxnSpPr/>
          <p:nvPr/>
        </p:nvCxnSpPr>
        <p:spPr>
          <a:xfrm flipH="1">
            <a:off x="1821182" y="1885950"/>
            <a:ext cx="1017269" cy="0"/>
          </a:xfrm>
          <a:prstGeom prst="line">
            <a:avLst/>
          </a:prstGeom>
          <a:ln w="190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15 Conector recto"/>
          <p:cNvCxnSpPr/>
          <p:nvPr/>
        </p:nvCxnSpPr>
        <p:spPr>
          <a:xfrm flipV="1">
            <a:off x="1826512" y="1885951"/>
            <a:ext cx="0" cy="8946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" name="Picture 2" descr="Resultado de imagen de fundaciÃ³n asturiana de la energÃ­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7838" y="1060403"/>
            <a:ext cx="2236726" cy="15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2" descr="http://aulahunosa.web.sadim.net/wp-content/uploads/sites/2/2014/11/Edificio-investigacion-300x2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9908" y="1213106"/>
            <a:ext cx="1956020" cy="146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11 Rectángulo"/>
          <p:cNvSpPr/>
          <p:nvPr/>
        </p:nvSpPr>
        <p:spPr>
          <a:xfrm>
            <a:off x="9538344" y="2733675"/>
            <a:ext cx="512408" cy="5234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0" name="13 CuadroTexto"/>
          <p:cNvSpPr txBox="1"/>
          <p:nvPr/>
        </p:nvSpPr>
        <p:spPr>
          <a:xfrm>
            <a:off x="9529456" y="2831480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HP 1</a:t>
            </a:r>
          </a:p>
        </p:txBody>
      </p:sp>
      <p:cxnSp>
        <p:nvCxnSpPr>
          <p:cNvPr id="153" name="35 Conector recto"/>
          <p:cNvCxnSpPr/>
          <p:nvPr/>
        </p:nvCxnSpPr>
        <p:spPr>
          <a:xfrm>
            <a:off x="8583275" y="3167016"/>
            <a:ext cx="95635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37 Conector recto"/>
          <p:cNvCxnSpPr/>
          <p:nvPr/>
        </p:nvCxnSpPr>
        <p:spPr>
          <a:xfrm flipV="1">
            <a:off x="7234461" y="2862216"/>
            <a:ext cx="0" cy="30480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38 Conector recto"/>
          <p:cNvCxnSpPr/>
          <p:nvPr/>
        </p:nvCxnSpPr>
        <p:spPr>
          <a:xfrm>
            <a:off x="7230151" y="3167016"/>
            <a:ext cx="1370925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41 Conector recto"/>
          <p:cNvCxnSpPr/>
          <p:nvPr/>
        </p:nvCxnSpPr>
        <p:spPr>
          <a:xfrm flipH="1">
            <a:off x="7338061" y="3057173"/>
            <a:ext cx="937579" cy="0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44 Conector recto"/>
          <p:cNvCxnSpPr/>
          <p:nvPr/>
        </p:nvCxnSpPr>
        <p:spPr>
          <a:xfrm flipV="1">
            <a:off x="8288338" y="3050825"/>
            <a:ext cx="0" cy="18621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45 Rectángulo"/>
          <p:cNvSpPr/>
          <p:nvPr/>
        </p:nvSpPr>
        <p:spPr>
          <a:xfrm rot="16200000">
            <a:off x="7633375" y="2865391"/>
            <a:ext cx="285750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7" name="Picture 4" descr="http://aulahunosa.web.sadim.net/wp-content/uploads/sites/2/2015/04/geotermia-1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9575" y="5065356"/>
            <a:ext cx="1524000" cy="175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120 CuadroTexto"/>
          <p:cNvSpPr txBox="1"/>
          <p:nvPr/>
        </p:nvSpPr>
        <p:spPr>
          <a:xfrm>
            <a:off x="6479532" y="4402343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</a:rPr>
              <a:t>20 </a:t>
            </a:r>
            <a:r>
              <a:rPr lang="es-ES" sz="1200" b="1" dirty="0" err="1">
                <a:solidFill>
                  <a:srgbClr val="0070C0"/>
                </a:solidFill>
              </a:rPr>
              <a:t>ºC</a:t>
            </a:r>
            <a:endParaRPr lang="es-ES" sz="1200" b="1" dirty="0">
              <a:solidFill>
                <a:srgbClr val="0070C0"/>
              </a:solidFill>
            </a:endParaRPr>
          </a:p>
        </p:txBody>
      </p:sp>
      <p:sp>
        <p:nvSpPr>
          <p:cNvPr id="120" name="121 CuadroTexto"/>
          <p:cNvSpPr txBox="1"/>
          <p:nvPr/>
        </p:nvSpPr>
        <p:spPr>
          <a:xfrm>
            <a:off x="2316045" y="2388826"/>
            <a:ext cx="910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>
                <a:solidFill>
                  <a:srgbClr val="FF0000"/>
                </a:solidFill>
              </a:rPr>
              <a:t>To </a:t>
            </a:r>
            <a:r>
              <a:rPr lang="es-ES" sz="1200" b="1" dirty="0" err="1">
                <a:solidFill>
                  <a:srgbClr val="FF0000"/>
                </a:solidFill>
              </a:rPr>
              <a:t>the</a:t>
            </a:r>
            <a:r>
              <a:rPr lang="es-ES" sz="1200" b="1" dirty="0">
                <a:solidFill>
                  <a:srgbClr val="FF0000"/>
                </a:solidFill>
              </a:rPr>
              <a:t> </a:t>
            </a:r>
            <a:r>
              <a:rPr lang="es-ES" sz="1200" b="1" dirty="0" err="1">
                <a:solidFill>
                  <a:srgbClr val="FF0000"/>
                </a:solidFill>
              </a:rPr>
              <a:t>river</a:t>
            </a:r>
            <a:endParaRPr lang="es-ES" sz="1200" b="1" dirty="0">
              <a:solidFill>
                <a:srgbClr val="FF0000"/>
              </a:solidFill>
            </a:endParaRPr>
          </a:p>
          <a:p>
            <a:pPr algn="ctr"/>
            <a:r>
              <a:rPr lang="es-ES" sz="1200" b="1" dirty="0">
                <a:solidFill>
                  <a:srgbClr val="FF0000"/>
                </a:solidFill>
              </a:rPr>
              <a:t>18 </a:t>
            </a:r>
            <a:r>
              <a:rPr lang="es-ES" sz="1200" b="1" dirty="0" err="1">
                <a:solidFill>
                  <a:srgbClr val="FF0000"/>
                </a:solidFill>
              </a:rPr>
              <a:t>ºC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123" name="121 CuadroTexto"/>
          <p:cNvSpPr txBox="1"/>
          <p:nvPr/>
        </p:nvSpPr>
        <p:spPr>
          <a:xfrm>
            <a:off x="6808767" y="1992905"/>
            <a:ext cx="910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>
                <a:solidFill>
                  <a:srgbClr val="FF0000"/>
                </a:solidFill>
              </a:rPr>
              <a:t>To </a:t>
            </a:r>
            <a:r>
              <a:rPr lang="es-ES" sz="1200" b="1" dirty="0" err="1">
                <a:solidFill>
                  <a:srgbClr val="FF0000"/>
                </a:solidFill>
              </a:rPr>
              <a:t>the</a:t>
            </a:r>
            <a:r>
              <a:rPr lang="es-ES" sz="1200" b="1" dirty="0">
                <a:solidFill>
                  <a:srgbClr val="FF0000"/>
                </a:solidFill>
              </a:rPr>
              <a:t> </a:t>
            </a:r>
            <a:r>
              <a:rPr lang="es-ES" sz="1200" b="1" dirty="0" err="1">
                <a:solidFill>
                  <a:srgbClr val="FF0000"/>
                </a:solidFill>
              </a:rPr>
              <a:t>river</a:t>
            </a:r>
            <a:endParaRPr lang="es-ES" sz="1200" b="1" dirty="0">
              <a:solidFill>
                <a:srgbClr val="FF0000"/>
              </a:solidFill>
            </a:endParaRPr>
          </a:p>
          <a:p>
            <a:pPr algn="ctr"/>
            <a:r>
              <a:rPr lang="es-ES" sz="1200" b="1" dirty="0">
                <a:solidFill>
                  <a:srgbClr val="FF0000"/>
                </a:solidFill>
              </a:rPr>
              <a:t>18 </a:t>
            </a:r>
            <a:r>
              <a:rPr lang="es-ES" sz="1200" b="1" dirty="0" err="1">
                <a:solidFill>
                  <a:srgbClr val="FF0000"/>
                </a:solidFill>
              </a:rPr>
              <a:t>ºC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174" name="177 CuadroTexto"/>
          <p:cNvSpPr txBox="1"/>
          <p:nvPr/>
        </p:nvSpPr>
        <p:spPr>
          <a:xfrm>
            <a:off x="5073007" y="4902766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FF0000"/>
                </a:solidFill>
              </a:rPr>
              <a:t>23 </a:t>
            </a:r>
            <a:r>
              <a:rPr lang="es-ES" sz="1200" b="1" dirty="0" err="1">
                <a:solidFill>
                  <a:srgbClr val="FF0000"/>
                </a:solidFill>
              </a:rPr>
              <a:t>ºC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176" name="177 CuadroTexto"/>
          <p:cNvSpPr txBox="1"/>
          <p:nvPr/>
        </p:nvSpPr>
        <p:spPr>
          <a:xfrm>
            <a:off x="3323674" y="4330162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FF0000"/>
                </a:solidFill>
              </a:rPr>
              <a:t>23 </a:t>
            </a:r>
            <a:r>
              <a:rPr lang="es-ES" sz="1200" b="1" dirty="0" err="1">
                <a:solidFill>
                  <a:srgbClr val="FF0000"/>
                </a:solidFill>
              </a:rPr>
              <a:t>ºC</a:t>
            </a:r>
            <a:endParaRPr lang="es-ES" sz="1200" b="1" dirty="0">
              <a:solidFill>
                <a:srgbClr val="FF0000"/>
              </a:solidFill>
            </a:endParaRPr>
          </a:p>
        </p:txBody>
      </p:sp>
      <p:cxnSp>
        <p:nvCxnSpPr>
          <p:cNvPr id="179" name="79 Conector recto"/>
          <p:cNvCxnSpPr/>
          <p:nvPr/>
        </p:nvCxnSpPr>
        <p:spPr>
          <a:xfrm flipV="1">
            <a:off x="2372595" y="3975100"/>
            <a:ext cx="0" cy="584200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35 Conector recto"/>
          <p:cNvCxnSpPr/>
          <p:nvPr/>
        </p:nvCxnSpPr>
        <p:spPr>
          <a:xfrm>
            <a:off x="8583275" y="2862216"/>
            <a:ext cx="95635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38 Conector recto"/>
          <p:cNvCxnSpPr/>
          <p:nvPr/>
        </p:nvCxnSpPr>
        <p:spPr>
          <a:xfrm>
            <a:off x="7230151" y="2862216"/>
            <a:ext cx="1370925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11 Conector recto"/>
          <p:cNvCxnSpPr/>
          <p:nvPr/>
        </p:nvCxnSpPr>
        <p:spPr>
          <a:xfrm>
            <a:off x="1745473" y="1693469"/>
            <a:ext cx="2534143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12 Conector recto"/>
          <p:cNvCxnSpPr/>
          <p:nvPr/>
        </p:nvCxnSpPr>
        <p:spPr>
          <a:xfrm flipV="1">
            <a:off x="1745472" y="1687119"/>
            <a:ext cx="0" cy="30480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13 Conector recto"/>
          <p:cNvCxnSpPr/>
          <p:nvPr/>
        </p:nvCxnSpPr>
        <p:spPr>
          <a:xfrm>
            <a:off x="1745472" y="1991919"/>
            <a:ext cx="2175652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17 Rectángulo"/>
          <p:cNvSpPr/>
          <p:nvPr/>
        </p:nvSpPr>
        <p:spPr>
          <a:xfrm rot="16200000">
            <a:off x="2075037" y="1690294"/>
            <a:ext cx="285750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97" name="20 Conector recto"/>
          <p:cNvCxnSpPr/>
          <p:nvPr/>
        </p:nvCxnSpPr>
        <p:spPr>
          <a:xfrm>
            <a:off x="4279615" y="1693469"/>
            <a:ext cx="0" cy="1015624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21 Conector recto"/>
          <p:cNvCxnSpPr/>
          <p:nvPr/>
        </p:nvCxnSpPr>
        <p:spPr>
          <a:xfrm flipH="1">
            <a:off x="3545841" y="2710793"/>
            <a:ext cx="733775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22 Conector recto"/>
          <p:cNvCxnSpPr/>
          <p:nvPr/>
        </p:nvCxnSpPr>
        <p:spPr>
          <a:xfrm>
            <a:off x="3567287" y="1998269"/>
            <a:ext cx="0" cy="21748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26 Conector recto"/>
          <p:cNvCxnSpPr/>
          <p:nvPr/>
        </p:nvCxnSpPr>
        <p:spPr>
          <a:xfrm flipV="1">
            <a:off x="3554237" y="2553895"/>
            <a:ext cx="0" cy="15689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62 Rectángulo"/>
          <p:cNvSpPr/>
          <p:nvPr/>
        </p:nvSpPr>
        <p:spPr>
          <a:xfrm>
            <a:off x="3403784" y="2217344"/>
            <a:ext cx="285750" cy="336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4" name="65 Rectángulo"/>
          <p:cNvSpPr/>
          <p:nvPr/>
        </p:nvSpPr>
        <p:spPr>
          <a:xfrm>
            <a:off x="3797484" y="2217344"/>
            <a:ext cx="285750" cy="336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5" name="108 CuadroTexto"/>
          <p:cNvSpPr txBox="1"/>
          <p:nvPr/>
        </p:nvSpPr>
        <p:spPr>
          <a:xfrm>
            <a:off x="3337109" y="2252270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HP 1</a:t>
            </a:r>
          </a:p>
        </p:txBody>
      </p:sp>
      <p:sp>
        <p:nvSpPr>
          <p:cNvPr id="206" name="109 CuadroTexto"/>
          <p:cNvSpPr txBox="1"/>
          <p:nvPr/>
        </p:nvSpPr>
        <p:spPr>
          <a:xfrm>
            <a:off x="3740334" y="2258620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HP 2</a:t>
            </a:r>
          </a:p>
        </p:txBody>
      </p:sp>
      <p:cxnSp>
        <p:nvCxnSpPr>
          <p:cNvPr id="208" name="137 Conector recto"/>
          <p:cNvCxnSpPr/>
          <p:nvPr/>
        </p:nvCxnSpPr>
        <p:spPr>
          <a:xfrm>
            <a:off x="5776000" y="4902765"/>
            <a:ext cx="2512338" cy="0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22 Conector recto"/>
          <p:cNvCxnSpPr/>
          <p:nvPr/>
        </p:nvCxnSpPr>
        <p:spPr>
          <a:xfrm>
            <a:off x="3921124" y="1990732"/>
            <a:ext cx="0" cy="21748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26 Conector recto"/>
          <p:cNvCxnSpPr/>
          <p:nvPr/>
        </p:nvCxnSpPr>
        <p:spPr>
          <a:xfrm flipV="1">
            <a:off x="3921124" y="2553895"/>
            <a:ext cx="0" cy="15689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redondeado 38"/>
          <p:cNvSpPr/>
          <p:nvPr/>
        </p:nvSpPr>
        <p:spPr>
          <a:xfrm>
            <a:off x="1627515" y="720424"/>
            <a:ext cx="4842483" cy="2196243"/>
          </a:xfrm>
          <a:prstGeom prst="roundRect">
            <a:avLst/>
          </a:prstGeom>
          <a:noFill/>
          <a:ln w="508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1" name="Rectángulo redondeado 210"/>
          <p:cNvSpPr/>
          <p:nvPr/>
        </p:nvSpPr>
        <p:spPr>
          <a:xfrm>
            <a:off x="6584163" y="614019"/>
            <a:ext cx="3945273" cy="2825034"/>
          </a:xfrm>
          <a:prstGeom prst="roundRect">
            <a:avLst/>
          </a:prstGeom>
          <a:noFill/>
          <a:ln w="508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2" name="79 Conector recto"/>
          <p:cNvCxnSpPr/>
          <p:nvPr/>
        </p:nvCxnSpPr>
        <p:spPr>
          <a:xfrm flipV="1">
            <a:off x="7340835" y="2472974"/>
            <a:ext cx="0" cy="584200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ectángulo redondeado 212"/>
          <p:cNvSpPr/>
          <p:nvPr/>
        </p:nvSpPr>
        <p:spPr>
          <a:xfrm>
            <a:off x="2008781" y="3578291"/>
            <a:ext cx="8260368" cy="3263613"/>
          </a:xfrm>
          <a:custGeom>
            <a:avLst/>
            <a:gdLst>
              <a:gd name="connsiteX0" fmla="*/ 0 w 8221071"/>
              <a:gd name="connsiteY0" fmla="*/ 200137 h 1200800"/>
              <a:gd name="connsiteX1" fmla="*/ 200137 w 8221071"/>
              <a:gd name="connsiteY1" fmla="*/ 0 h 1200800"/>
              <a:gd name="connsiteX2" fmla="*/ 8020934 w 8221071"/>
              <a:gd name="connsiteY2" fmla="*/ 0 h 1200800"/>
              <a:gd name="connsiteX3" fmla="*/ 8221071 w 8221071"/>
              <a:gd name="connsiteY3" fmla="*/ 200137 h 1200800"/>
              <a:gd name="connsiteX4" fmla="*/ 8221071 w 8221071"/>
              <a:gd name="connsiteY4" fmla="*/ 1000663 h 1200800"/>
              <a:gd name="connsiteX5" fmla="*/ 8020934 w 8221071"/>
              <a:gd name="connsiteY5" fmla="*/ 1200800 h 1200800"/>
              <a:gd name="connsiteX6" fmla="*/ 200137 w 8221071"/>
              <a:gd name="connsiteY6" fmla="*/ 1200800 h 1200800"/>
              <a:gd name="connsiteX7" fmla="*/ 0 w 8221071"/>
              <a:gd name="connsiteY7" fmla="*/ 1000663 h 1200800"/>
              <a:gd name="connsiteX8" fmla="*/ 0 w 8221071"/>
              <a:gd name="connsiteY8" fmla="*/ 200137 h 1200800"/>
              <a:gd name="connsiteX0" fmla="*/ 0 w 8221071"/>
              <a:gd name="connsiteY0" fmla="*/ 200137 h 1200800"/>
              <a:gd name="connsiteX1" fmla="*/ 200137 w 8221071"/>
              <a:gd name="connsiteY1" fmla="*/ 0 h 1200800"/>
              <a:gd name="connsiteX2" fmla="*/ 8020934 w 8221071"/>
              <a:gd name="connsiteY2" fmla="*/ 0 h 1200800"/>
              <a:gd name="connsiteX3" fmla="*/ 8221071 w 8221071"/>
              <a:gd name="connsiteY3" fmla="*/ 200137 h 1200800"/>
              <a:gd name="connsiteX4" fmla="*/ 8221071 w 8221071"/>
              <a:gd name="connsiteY4" fmla="*/ 1000663 h 1200800"/>
              <a:gd name="connsiteX5" fmla="*/ 4982459 w 8221071"/>
              <a:gd name="connsiteY5" fmla="*/ 1181750 h 1200800"/>
              <a:gd name="connsiteX6" fmla="*/ 200137 w 8221071"/>
              <a:gd name="connsiteY6" fmla="*/ 1200800 h 1200800"/>
              <a:gd name="connsiteX7" fmla="*/ 0 w 8221071"/>
              <a:gd name="connsiteY7" fmla="*/ 1000663 h 1200800"/>
              <a:gd name="connsiteX8" fmla="*/ 0 w 8221071"/>
              <a:gd name="connsiteY8" fmla="*/ 200137 h 1200800"/>
              <a:gd name="connsiteX0" fmla="*/ 0 w 8221071"/>
              <a:gd name="connsiteY0" fmla="*/ 200137 h 1200800"/>
              <a:gd name="connsiteX1" fmla="*/ 200137 w 8221071"/>
              <a:gd name="connsiteY1" fmla="*/ 0 h 1200800"/>
              <a:gd name="connsiteX2" fmla="*/ 8020934 w 8221071"/>
              <a:gd name="connsiteY2" fmla="*/ 0 h 1200800"/>
              <a:gd name="connsiteX3" fmla="*/ 8221071 w 8221071"/>
              <a:gd name="connsiteY3" fmla="*/ 200137 h 1200800"/>
              <a:gd name="connsiteX4" fmla="*/ 8221071 w 8221071"/>
              <a:gd name="connsiteY4" fmla="*/ 1000663 h 1200800"/>
              <a:gd name="connsiteX5" fmla="*/ 4982459 w 8221071"/>
              <a:gd name="connsiteY5" fmla="*/ 1181750 h 1200800"/>
              <a:gd name="connsiteX6" fmla="*/ 200137 w 8221071"/>
              <a:gd name="connsiteY6" fmla="*/ 1200800 h 1200800"/>
              <a:gd name="connsiteX7" fmla="*/ 0 w 8221071"/>
              <a:gd name="connsiteY7" fmla="*/ 1000663 h 1200800"/>
              <a:gd name="connsiteX8" fmla="*/ 0 w 8221071"/>
              <a:gd name="connsiteY8" fmla="*/ 200137 h 1200800"/>
              <a:gd name="connsiteX0" fmla="*/ 0 w 8221071"/>
              <a:gd name="connsiteY0" fmla="*/ 200137 h 1774174"/>
              <a:gd name="connsiteX1" fmla="*/ 200137 w 8221071"/>
              <a:gd name="connsiteY1" fmla="*/ 0 h 1774174"/>
              <a:gd name="connsiteX2" fmla="*/ 8020934 w 8221071"/>
              <a:gd name="connsiteY2" fmla="*/ 0 h 1774174"/>
              <a:gd name="connsiteX3" fmla="*/ 8221071 w 8221071"/>
              <a:gd name="connsiteY3" fmla="*/ 200137 h 1774174"/>
              <a:gd name="connsiteX4" fmla="*/ 8221071 w 8221071"/>
              <a:gd name="connsiteY4" fmla="*/ 1000663 h 1774174"/>
              <a:gd name="connsiteX5" fmla="*/ 4982459 w 8221071"/>
              <a:gd name="connsiteY5" fmla="*/ 1181750 h 1774174"/>
              <a:gd name="connsiteX6" fmla="*/ 200137 w 8221071"/>
              <a:gd name="connsiteY6" fmla="*/ 1200800 h 1774174"/>
              <a:gd name="connsiteX7" fmla="*/ 0 w 8221071"/>
              <a:gd name="connsiteY7" fmla="*/ 1000663 h 1774174"/>
              <a:gd name="connsiteX8" fmla="*/ 0 w 8221071"/>
              <a:gd name="connsiteY8" fmla="*/ 200137 h 1774174"/>
              <a:gd name="connsiteX0" fmla="*/ 0 w 8249646"/>
              <a:gd name="connsiteY0" fmla="*/ 200137 h 3127081"/>
              <a:gd name="connsiteX1" fmla="*/ 200137 w 8249646"/>
              <a:gd name="connsiteY1" fmla="*/ 0 h 3127081"/>
              <a:gd name="connsiteX2" fmla="*/ 8020934 w 8249646"/>
              <a:gd name="connsiteY2" fmla="*/ 0 h 3127081"/>
              <a:gd name="connsiteX3" fmla="*/ 8221071 w 8249646"/>
              <a:gd name="connsiteY3" fmla="*/ 200137 h 3127081"/>
              <a:gd name="connsiteX4" fmla="*/ 8249646 w 8249646"/>
              <a:gd name="connsiteY4" fmla="*/ 3115213 h 3127081"/>
              <a:gd name="connsiteX5" fmla="*/ 4982459 w 8249646"/>
              <a:gd name="connsiteY5" fmla="*/ 1181750 h 3127081"/>
              <a:gd name="connsiteX6" fmla="*/ 200137 w 8249646"/>
              <a:gd name="connsiteY6" fmla="*/ 1200800 h 3127081"/>
              <a:gd name="connsiteX7" fmla="*/ 0 w 8249646"/>
              <a:gd name="connsiteY7" fmla="*/ 1000663 h 3127081"/>
              <a:gd name="connsiteX8" fmla="*/ 0 w 8249646"/>
              <a:gd name="connsiteY8" fmla="*/ 200137 h 3127081"/>
              <a:gd name="connsiteX0" fmla="*/ 0 w 8249646"/>
              <a:gd name="connsiteY0" fmla="*/ 200137 h 3212697"/>
              <a:gd name="connsiteX1" fmla="*/ 200137 w 8249646"/>
              <a:gd name="connsiteY1" fmla="*/ 0 h 3212697"/>
              <a:gd name="connsiteX2" fmla="*/ 8020934 w 8249646"/>
              <a:gd name="connsiteY2" fmla="*/ 0 h 3212697"/>
              <a:gd name="connsiteX3" fmla="*/ 8221071 w 8249646"/>
              <a:gd name="connsiteY3" fmla="*/ 200137 h 3212697"/>
              <a:gd name="connsiteX4" fmla="*/ 8249646 w 8249646"/>
              <a:gd name="connsiteY4" fmla="*/ 3115213 h 3212697"/>
              <a:gd name="connsiteX5" fmla="*/ 4982459 w 8249646"/>
              <a:gd name="connsiteY5" fmla="*/ 1181750 h 3212697"/>
              <a:gd name="connsiteX6" fmla="*/ 200137 w 8249646"/>
              <a:gd name="connsiteY6" fmla="*/ 1200800 h 3212697"/>
              <a:gd name="connsiteX7" fmla="*/ 0 w 8249646"/>
              <a:gd name="connsiteY7" fmla="*/ 1000663 h 3212697"/>
              <a:gd name="connsiteX8" fmla="*/ 0 w 8249646"/>
              <a:gd name="connsiteY8" fmla="*/ 200137 h 3212697"/>
              <a:gd name="connsiteX0" fmla="*/ 0 w 8249646"/>
              <a:gd name="connsiteY0" fmla="*/ 200137 h 3176713"/>
              <a:gd name="connsiteX1" fmla="*/ 200137 w 8249646"/>
              <a:gd name="connsiteY1" fmla="*/ 0 h 3176713"/>
              <a:gd name="connsiteX2" fmla="*/ 8020934 w 8249646"/>
              <a:gd name="connsiteY2" fmla="*/ 0 h 3176713"/>
              <a:gd name="connsiteX3" fmla="*/ 8221071 w 8249646"/>
              <a:gd name="connsiteY3" fmla="*/ 200137 h 3176713"/>
              <a:gd name="connsiteX4" fmla="*/ 8249646 w 8249646"/>
              <a:gd name="connsiteY4" fmla="*/ 3115213 h 3176713"/>
              <a:gd name="connsiteX5" fmla="*/ 5201645 w 8249646"/>
              <a:gd name="connsiteY5" fmla="*/ 2108135 h 3176713"/>
              <a:gd name="connsiteX6" fmla="*/ 4982459 w 8249646"/>
              <a:gd name="connsiteY6" fmla="*/ 1181750 h 3176713"/>
              <a:gd name="connsiteX7" fmla="*/ 200137 w 8249646"/>
              <a:gd name="connsiteY7" fmla="*/ 1200800 h 3176713"/>
              <a:gd name="connsiteX8" fmla="*/ 0 w 8249646"/>
              <a:gd name="connsiteY8" fmla="*/ 1000663 h 3176713"/>
              <a:gd name="connsiteX9" fmla="*/ 0 w 8249646"/>
              <a:gd name="connsiteY9" fmla="*/ 200137 h 3176713"/>
              <a:gd name="connsiteX0" fmla="*/ 0 w 8249646"/>
              <a:gd name="connsiteY0" fmla="*/ 200137 h 3306350"/>
              <a:gd name="connsiteX1" fmla="*/ 200137 w 8249646"/>
              <a:gd name="connsiteY1" fmla="*/ 0 h 3306350"/>
              <a:gd name="connsiteX2" fmla="*/ 8020934 w 8249646"/>
              <a:gd name="connsiteY2" fmla="*/ 0 h 3306350"/>
              <a:gd name="connsiteX3" fmla="*/ 8221071 w 8249646"/>
              <a:gd name="connsiteY3" fmla="*/ 200137 h 3306350"/>
              <a:gd name="connsiteX4" fmla="*/ 8249646 w 8249646"/>
              <a:gd name="connsiteY4" fmla="*/ 3115213 h 3306350"/>
              <a:gd name="connsiteX5" fmla="*/ 5239745 w 8249646"/>
              <a:gd name="connsiteY5" fmla="*/ 3003485 h 3306350"/>
              <a:gd name="connsiteX6" fmla="*/ 4982459 w 8249646"/>
              <a:gd name="connsiteY6" fmla="*/ 1181750 h 3306350"/>
              <a:gd name="connsiteX7" fmla="*/ 200137 w 8249646"/>
              <a:gd name="connsiteY7" fmla="*/ 1200800 h 3306350"/>
              <a:gd name="connsiteX8" fmla="*/ 0 w 8249646"/>
              <a:gd name="connsiteY8" fmla="*/ 1000663 h 3306350"/>
              <a:gd name="connsiteX9" fmla="*/ 0 w 8249646"/>
              <a:gd name="connsiteY9" fmla="*/ 200137 h 3306350"/>
              <a:gd name="connsiteX0" fmla="*/ 0 w 8249646"/>
              <a:gd name="connsiteY0" fmla="*/ 200137 h 3306350"/>
              <a:gd name="connsiteX1" fmla="*/ 200137 w 8249646"/>
              <a:gd name="connsiteY1" fmla="*/ 0 h 3306350"/>
              <a:gd name="connsiteX2" fmla="*/ 8020934 w 8249646"/>
              <a:gd name="connsiteY2" fmla="*/ 0 h 3306350"/>
              <a:gd name="connsiteX3" fmla="*/ 8221071 w 8249646"/>
              <a:gd name="connsiteY3" fmla="*/ 200137 h 3306350"/>
              <a:gd name="connsiteX4" fmla="*/ 8249646 w 8249646"/>
              <a:gd name="connsiteY4" fmla="*/ 3115213 h 3306350"/>
              <a:gd name="connsiteX5" fmla="*/ 5239745 w 8249646"/>
              <a:gd name="connsiteY5" fmla="*/ 3003485 h 3306350"/>
              <a:gd name="connsiteX6" fmla="*/ 4982459 w 8249646"/>
              <a:gd name="connsiteY6" fmla="*/ 1181750 h 3306350"/>
              <a:gd name="connsiteX7" fmla="*/ 200137 w 8249646"/>
              <a:gd name="connsiteY7" fmla="*/ 1200800 h 3306350"/>
              <a:gd name="connsiteX8" fmla="*/ 0 w 8249646"/>
              <a:gd name="connsiteY8" fmla="*/ 1000663 h 3306350"/>
              <a:gd name="connsiteX9" fmla="*/ 0 w 8249646"/>
              <a:gd name="connsiteY9" fmla="*/ 200137 h 3306350"/>
              <a:gd name="connsiteX0" fmla="*/ 0 w 8249646"/>
              <a:gd name="connsiteY0" fmla="*/ 200137 h 3306350"/>
              <a:gd name="connsiteX1" fmla="*/ 200137 w 8249646"/>
              <a:gd name="connsiteY1" fmla="*/ 0 h 3306350"/>
              <a:gd name="connsiteX2" fmla="*/ 8020934 w 8249646"/>
              <a:gd name="connsiteY2" fmla="*/ 0 h 3306350"/>
              <a:gd name="connsiteX3" fmla="*/ 8221071 w 8249646"/>
              <a:gd name="connsiteY3" fmla="*/ 200137 h 3306350"/>
              <a:gd name="connsiteX4" fmla="*/ 8249646 w 8249646"/>
              <a:gd name="connsiteY4" fmla="*/ 3115213 h 3306350"/>
              <a:gd name="connsiteX5" fmla="*/ 5239745 w 8249646"/>
              <a:gd name="connsiteY5" fmla="*/ 3003485 h 3306350"/>
              <a:gd name="connsiteX6" fmla="*/ 4982459 w 8249646"/>
              <a:gd name="connsiteY6" fmla="*/ 1181750 h 3306350"/>
              <a:gd name="connsiteX7" fmla="*/ 200137 w 8249646"/>
              <a:gd name="connsiteY7" fmla="*/ 1200800 h 3306350"/>
              <a:gd name="connsiteX8" fmla="*/ 0 w 8249646"/>
              <a:gd name="connsiteY8" fmla="*/ 1000663 h 3306350"/>
              <a:gd name="connsiteX9" fmla="*/ 0 w 8249646"/>
              <a:gd name="connsiteY9" fmla="*/ 200137 h 3306350"/>
              <a:gd name="connsiteX0" fmla="*/ 0 w 8249646"/>
              <a:gd name="connsiteY0" fmla="*/ 200137 h 3306350"/>
              <a:gd name="connsiteX1" fmla="*/ 200137 w 8249646"/>
              <a:gd name="connsiteY1" fmla="*/ 0 h 3306350"/>
              <a:gd name="connsiteX2" fmla="*/ 8020934 w 8249646"/>
              <a:gd name="connsiteY2" fmla="*/ 0 h 3306350"/>
              <a:gd name="connsiteX3" fmla="*/ 8221071 w 8249646"/>
              <a:gd name="connsiteY3" fmla="*/ 200137 h 3306350"/>
              <a:gd name="connsiteX4" fmla="*/ 8249646 w 8249646"/>
              <a:gd name="connsiteY4" fmla="*/ 3115213 h 3306350"/>
              <a:gd name="connsiteX5" fmla="*/ 5239745 w 8249646"/>
              <a:gd name="connsiteY5" fmla="*/ 3003485 h 3306350"/>
              <a:gd name="connsiteX6" fmla="*/ 4982459 w 8249646"/>
              <a:gd name="connsiteY6" fmla="*/ 1267475 h 3306350"/>
              <a:gd name="connsiteX7" fmla="*/ 200137 w 8249646"/>
              <a:gd name="connsiteY7" fmla="*/ 1200800 h 3306350"/>
              <a:gd name="connsiteX8" fmla="*/ 0 w 8249646"/>
              <a:gd name="connsiteY8" fmla="*/ 1000663 h 3306350"/>
              <a:gd name="connsiteX9" fmla="*/ 0 w 8249646"/>
              <a:gd name="connsiteY9" fmla="*/ 200137 h 3306350"/>
              <a:gd name="connsiteX0" fmla="*/ 0 w 8249646"/>
              <a:gd name="connsiteY0" fmla="*/ 200137 h 3306350"/>
              <a:gd name="connsiteX1" fmla="*/ 200137 w 8249646"/>
              <a:gd name="connsiteY1" fmla="*/ 0 h 3306350"/>
              <a:gd name="connsiteX2" fmla="*/ 8020934 w 8249646"/>
              <a:gd name="connsiteY2" fmla="*/ 0 h 3306350"/>
              <a:gd name="connsiteX3" fmla="*/ 8221071 w 8249646"/>
              <a:gd name="connsiteY3" fmla="*/ 200137 h 3306350"/>
              <a:gd name="connsiteX4" fmla="*/ 8249646 w 8249646"/>
              <a:gd name="connsiteY4" fmla="*/ 3115213 h 3306350"/>
              <a:gd name="connsiteX5" fmla="*/ 5239745 w 8249646"/>
              <a:gd name="connsiteY5" fmla="*/ 3003485 h 3306350"/>
              <a:gd name="connsiteX6" fmla="*/ 4982459 w 8249646"/>
              <a:gd name="connsiteY6" fmla="*/ 1229375 h 3306350"/>
              <a:gd name="connsiteX7" fmla="*/ 200137 w 8249646"/>
              <a:gd name="connsiteY7" fmla="*/ 1200800 h 3306350"/>
              <a:gd name="connsiteX8" fmla="*/ 0 w 8249646"/>
              <a:gd name="connsiteY8" fmla="*/ 1000663 h 3306350"/>
              <a:gd name="connsiteX9" fmla="*/ 0 w 8249646"/>
              <a:gd name="connsiteY9" fmla="*/ 200137 h 3306350"/>
              <a:gd name="connsiteX0" fmla="*/ 0 w 8249646"/>
              <a:gd name="connsiteY0" fmla="*/ 200137 h 3306350"/>
              <a:gd name="connsiteX1" fmla="*/ 200137 w 8249646"/>
              <a:gd name="connsiteY1" fmla="*/ 0 h 3306350"/>
              <a:gd name="connsiteX2" fmla="*/ 8020934 w 8249646"/>
              <a:gd name="connsiteY2" fmla="*/ 0 h 3306350"/>
              <a:gd name="connsiteX3" fmla="*/ 8221071 w 8249646"/>
              <a:gd name="connsiteY3" fmla="*/ 200137 h 3306350"/>
              <a:gd name="connsiteX4" fmla="*/ 8249646 w 8249646"/>
              <a:gd name="connsiteY4" fmla="*/ 3115213 h 3306350"/>
              <a:gd name="connsiteX5" fmla="*/ 5239745 w 8249646"/>
              <a:gd name="connsiteY5" fmla="*/ 3003485 h 3306350"/>
              <a:gd name="connsiteX6" fmla="*/ 4982459 w 8249646"/>
              <a:gd name="connsiteY6" fmla="*/ 1229375 h 3306350"/>
              <a:gd name="connsiteX7" fmla="*/ 200137 w 8249646"/>
              <a:gd name="connsiteY7" fmla="*/ 1200800 h 3306350"/>
              <a:gd name="connsiteX8" fmla="*/ 0 w 8249646"/>
              <a:gd name="connsiteY8" fmla="*/ 1000663 h 3306350"/>
              <a:gd name="connsiteX9" fmla="*/ 0 w 8249646"/>
              <a:gd name="connsiteY9" fmla="*/ 200137 h 3306350"/>
              <a:gd name="connsiteX0" fmla="*/ 0 w 8249646"/>
              <a:gd name="connsiteY0" fmla="*/ 200137 h 3387390"/>
              <a:gd name="connsiteX1" fmla="*/ 200137 w 8249646"/>
              <a:gd name="connsiteY1" fmla="*/ 0 h 3387390"/>
              <a:gd name="connsiteX2" fmla="*/ 8020934 w 8249646"/>
              <a:gd name="connsiteY2" fmla="*/ 0 h 3387390"/>
              <a:gd name="connsiteX3" fmla="*/ 8221071 w 8249646"/>
              <a:gd name="connsiteY3" fmla="*/ 200137 h 3387390"/>
              <a:gd name="connsiteX4" fmla="*/ 8249646 w 8249646"/>
              <a:gd name="connsiteY4" fmla="*/ 3115213 h 3387390"/>
              <a:gd name="connsiteX5" fmla="*/ 5287370 w 8249646"/>
              <a:gd name="connsiteY5" fmla="*/ 3174935 h 3387390"/>
              <a:gd name="connsiteX6" fmla="*/ 4982459 w 8249646"/>
              <a:gd name="connsiteY6" fmla="*/ 1229375 h 3387390"/>
              <a:gd name="connsiteX7" fmla="*/ 200137 w 8249646"/>
              <a:gd name="connsiteY7" fmla="*/ 1200800 h 3387390"/>
              <a:gd name="connsiteX8" fmla="*/ 0 w 8249646"/>
              <a:gd name="connsiteY8" fmla="*/ 1000663 h 3387390"/>
              <a:gd name="connsiteX9" fmla="*/ 0 w 8249646"/>
              <a:gd name="connsiteY9" fmla="*/ 200137 h 3387390"/>
              <a:gd name="connsiteX0" fmla="*/ 0 w 8249646"/>
              <a:gd name="connsiteY0" fmla="*/ 200137 h 3387390"/>
              <a:gd name="connsiteX1" fmla="*/ 200137 w 8249646"/>
              <a:gd name="connsiteY1" fmla="*/ 0 h 3387390"/>
              <a:gd name="connsiteX2" fmla="*/ 8020934 w 8249646"/>
              <a:gd name="connsiteY2" fmla="*/ 0 h 3387390"/>
              <a:gd name="connsiteX3" fmla="*/ 8221071 w 8249646"/>
              <a:gd name="connsiteY3" fmla="*/ 200137 h 3387390"/>
              <a:gd name="connsiteX4" fmla="*/ 8249646 w 8249646"/>
              <a:gd name="connsiteY4" fmla="*/ 3115213 h 3387390"/>
              <a:gd name="connsiteX5" fmla="*/ 5287370 w 8249646"/>
              <a:gd name="connsiteY5" fmla="*/ 3174935 h 3387390"/>
              <a:gd name="connsiteX6" fmla="*/ 4982459 w 8249646"/>
              <a:gd name="connsiteY6" fmla="*/ 1229375 h 3387390"/>
              <a:gd name="connsiteX7" fmla="*/ 200137 w 8249646"/>
              <a:gd name="connsiteY7" fmla="*/ 1200800 h 3387390"/>
              <a:gd name="connsiteX8" fmla="*/ 0 w 8249646"/>
              <a:gd name="connsiteY8" fmla="*/ 1000663 h 3387390"/>
              <a:gd name="connsiteX9" fmla="*/ 0 w 8249646"/>
              <a:gd name="connsiteY9" fmla="*/ 200137 h 3387390"/>
              <a:gd name="connsiteX0" fmla="*/ 0 w 8249646"/>
              <a:gd name="connsiteY0" fmla="*/ 200137 h 3289813"/>
              <a:gd name="connsiteX1" fmla="*/ 200137 w 8249646"/>
              <a:gd name="connsiteY1" fmla="*/ 0 h 3289813"/>
              <a:gd name="connsiteX2" fmla="*/ 8020934 w 8249646"/>
              <a:gd name="connsiteY2" fmla="*/ 0 h 3289813"/>
              <a:gd name="connsiteX3" fmla="*/ 8221071 w 8249646"/>
              <a:gd name="connsiteY3" fmla="*/ 200137 h 3289813"/>
              <a:gd name="connsiteX4" fmla="*/ 8249646 w 8249646"/>
              <a:gd name="connsiteY4" fmla="*/ 3115213 h 3289813"/>
              <a:gd name="connsiteX5" fmla="*/ 5287370 w 8249646"/>
              <a:gd name="connsiteY5" fmla="*/ 3174935 h 3289813"/>
              <a:gd name="connsiteX6" fmla="*/ 4982459 w 8249646"/>
              <a:gd name="connsiteY6" fmla="*/ 1229375 h 3289813"/>
              <a:gd name="connsiteX7" fmla="*/ 200137 w 8249646"/>
              <a:gd name="connsiteY7" fmla="*/ 1200800 h 3289813"/>
              <a:gd name="connsiteX8" fmla="*/ 0 w 8249646"/>
              <a:gd name="connsiteY8" fmla="*/ 1000663 h 3289813"/>
              <a:gd name="connsiteX9" fmla="*/ 0 w 8249646"/>
              <a:gd name="connsiteY9" fmla="*/ 200137 h 3289813"/>
              <a:gd name="connsiteX0" fmla="*/ 0 w 8249646"/>
              <a:gd name="connsiteY0" fmla="*/ 200137 h 3289813"/>
              <a:gd name="connsiteX1" fmla="*/ 200137 w 8249646"/>
              <a:gd name="connsiteY1" fmla="*/ 0 h 3289813"/>
              <a:gd name="connsiteX2" fmla="*/ 8020934 w 8249646"/>
              <a:gd name="connsiteY2" fmla="*/ 0 h 3289813"/>
              <a:gd name="connsiteX3" fmla="*/ 8221071 w 8249646"/>
              <a:gd name="connsiteY3" fmla="*/ 200137 h 3289813"/>
              <a:gd name="connsiteX4" fmla="*/ 8249646 w 8249646"/>
              <a:gd name="connsiteY4" fmla="*/ 3115213 h 3289813"/>
              <a:gd name="connsiteX5" fmla="*/ 5287370 w 8249646"/>
              <a:gd name="connsiteY5" fmla="*/ 3174935 h 3289813"/>
              <a:gd name="connsiteX6" fmla="*/ 4982459 w 8249646"/>
              <a:gd name="connsiteY6" fmla="*/ 1229375 h 3289813"/>
              <a:gd name="connsiteX7" fmla="*/ 200137 w 8249646"/>
              <a:gd name="connsiteY7" fmla="*/ 1200800 h 3289813"/>
              <a:gd name="connsiteX8" fmla="*/ 0 w 8249646"/>
              <a:gd name="connsiteY8" fmla="*/ 1000663 h 3289813"/>
              <a:gd name="connsiteX9" fmla="*/ 0 w 8249646"/>
              <a:gd name="connsiteY9" fmla="*/ 200137 h 3289813"/>
              <a:gd name="connsiteX0" fmla="*/ 0 w 8249646"/>
              <a:gd name="connsiteY0" fmla="*/ 200137 h 3289813"/>
              <a:gd name="connsiteX1" fmla="*/ 200137 w 8249646"/>
              <a:gd name="connsiteY1" fmla="*/ 0 h 3289813"/>
              <a:gd name="connsiteX2" fmla="*/ 8020934 w 8249646"/>
              <a:gd name="connsiteY2" fmla="*/ 0 h 3289813"/>
              <a:gd name="connsiteX3" fmla="*/ 8221071 w 8249646"/>
              <a:gd name="connsiteY3" fmla="*/ 200137 h 3289813"/>
              <a:gd name="connsiteX4" fmla="*/ 8249646 w 8249646"/>
              <a:gd name="connsiteY4" fmla="*/ 3115213 h 3289813"/>
              <a:gd name="connsiteX5" fmla="*/ 5287370 w 8249646"/>
              <a:gd name="connsiteY5" fmla="*/ 3174935 h 3289813"/>
              <a:gd name="connsiteX6" fmla="*/ 5230220 w 8249646"/>
              <a:gd name="connsiteY6" fmla="*/ 1689035 h 3289813"/>
              <a:gd name="connsiteX7" fmla="*/ 4982459 w 8249646"/>
              <a:gd name="connsiteY7" fmla="*/ 1229375 h 3289813"/>
              <a:gd name="connsiteX8" fmla="*/ 200137 w 8249646"/>
              <a:gd name="connsiteY8" fmla="*/ 1200800 h 3289813"/>
              <a:gd name="connsiteX9" fmla="*/ 0 w 8249646"/>
              <a:gd name="connsiteY9" fmla="*/ 1000663 h 3289813"/>
              <a:gd name="connsiteX10" fmla="*/ 0 w 8249646"/>
              <a:gd name="connsiteY10" fmla="*/ 200137 h 3289813"/>
              <a:gd name="connsiteX0" fmla="*/ 0 w 8249646"/>
              <a:gd name="connsiteY0" fmla="*/ 200137 h 3289813"/>
              <a:gd name="connsiteX1" fmla="*/ 200137 w 8249646"/>
              <a:gd name="connsiteY1" fmla="*/ 0 h 3289813"/>
              <a:gd name="connsiteX2" fmla="*/ 8020934 w 8249646"/>
              <a:gd name="connsiteY2" fmla="*/ 0 h 3289813"/>
              <a:gd name="connsiteX3" fmla="*/ 8221071 w 8249646"/>
              <a:gd name="connsiteY3" fmla="*/ 200137 h 3289813"/>
              <a:gd name="connsiteX4" fmla="*/ 8249646 w 8249646"/>
              <a:gd name="connsiteY4" fmla="*/ 3115213 h 3289813"/>
              <a:gd name="connsiteX5" fmla="*/ 5287370 w 8249646"/>
              <a:gd name="connsiteY5" fmla="*/ 3174935 h 3289813"/>
              <a:gd name="connsiteX6" fmla="*/ 5230220 w 8249646"/>
              <a:gd name="connsiteY6" fmla="*/ 1689035 h 3289813"/>
              <a:gd name="connsiteX7" fmla="*/ 4982459 w 8249646"/>
              <a:gd name="connsiteY7" fmla="*/ 1229375 h 3289813"/>
              <a:gd name="connsiteX8" fmla="*/ 200137 w 8249646"/>
              <a:gd name="connsiteY8" fmla="*/ 1200800 h 3289813"/>
              <a:gd name="connsiteX9" fmla="*/ 0 w 8249646"/>
              <a:gd name="connsiteY9" fmla="*/ 1000663 h 3289813"/>
              <a:gd name="connsiteX10" fmla="*/ 0 w 8249646"/>
              <a:gd name="connsiteY10" fmla="*/ 200137 h 3289813"/>
              <a:gd name="connsiteX0" fmla="*/ 0 w 8249646"/>
              <a:gd name="connsiteY0" fmla="*/ 200137 h 3289813"/>
              <a:gd name="connsiteX1" fmla="*/ 200137 w 8249646"/>
              <a:gd name="connsiteY1" fmla="*/ 0 h 3289813"/>
              <a:gd name="connsiteX2" fmla="*/ 8020934 w 8249646"/>
              <a:gd name="connsiteY2" fmla="*/ 0 h 3289813"/>
              <a:gd name="connsiteX3" fmla="*/ 8221071 w 8249646"/>
              <a:gd name="connsiteY3" fmla="*/ 200137 h 3289813"/>
              <a:gd name="connsiteX4" fmla="*/ 8249646 w 8249646"/>
              <a:gd name="connsiteY4" fmla="*/ 3115213 h 3289813"/>
              <a:gd name="connsiteX5" fmla="*/ 5287370 w 8249646"/>
              <a:gd name="connsiteY5" fmla="*/ 3174935 h 3289813"/>
              <a:gd name="connsiteX6" fmla="*/ 5230220 w 8249646"/>
              <a:gd name="connsiteY6" fmla="*/ 1689035 h 3289813"/>
              <a:gd name="connsiteX7" fmla="*/ 5001509 w 8249646"/>
              <a:gd name="connsiteY7" fmla="*/ 1200800 h 3289813"/>
              <a:gd name="connsiteX8" fmla="*/ 200137 w 8249646"/>
              <a:gd name="connsiteY8" fmla="*/ 1200800 h 3289813"/>
              <a:gd name="connsiteX9" fmla="*/ 0 w 8249646"/>
              <a:gd name="connsiteY9" fmla="*/ 1000663 h 3289813"/>
              <a:gd name="connsiteX10" fmla="*/ 0 w 8249646"/>
              <a:gd name="connsiteY10" fmla="*/ 200137 h 3289813"/>
              <a:gd name="connsiteX0" fmla="*/ 0 w 8249646"/>
              <a:gd name="connsiteY0" fmla="*/ 200137 h 3289813"/>
              <a:gd name="connsiteX1" fmla="*/ 200137 w 8249646"/>
              <a:gd name="connsiteY1" fmla="*/ 0 h 3289813"/>
              <a:gd name="connsiteX2" fmla="*/ 8020934 w 8249646"/>
              <a:gd name="connsiteY2" fmla="*/ 0 h 3289813"/>
              <a:gd name="connsiteX3" fmla="*/ 8221071 w 8249646"/>
              <a:gd name="connsiteY3" fmla="*/ 200137 h 3289813"/>
              <a:gd name="connsiteX4" fmla="*/ 8249646 w 8249646"/>
              <a:gd name="connsiteY4" fmla="*/ 3115213 h 3289813"/>
              <a:gd name="connsiteX5" fmla="*/ 5287370 w 8249646"/>
              <a:gd name="connsiteY5" fmla="*/ 3174935 h 3289813"/>
              <a:gd name="connsiteX6" fmla="*/ 5230220 w 8249646"/>
              <a:gd name="connsiteY6" fmla="*/ 1689035 h 3289813"/>
              <a:gd name="connsiteX7" fmla="*/ 5001509 w 8249646"/>
              <a:gd name="connsiteY7" fmla="*/ 1200800 h 3289813"/>
              <a:gd name="connsiteX8" fmla="*/ 200137 w 8249646"/>
              <a:gd name="connsiteY8" fmla="*/ 1200800 h 3289813"/>
              <a:gd name="connsiteX9" fmla="*/ 0 w 8249646"/>
              <a:gd name="connsiteY9" fmla="*/ 1000663 h 3289813"/>
              <a:gd name="connsiteX10" fmla="*/ 0 w 8249646"/>
              <a:gd name="connsiteY10" fmla="*/ 200137 h 3289813"/>
              <a:gd name="connsiteX0" fmla="*/ 0 w 8249646"/>
              <a:gd name="connsiteY0" fmla="*/ 200137 h 3289813"/>
              <a:gd name="connsiteX1" fmla="*/ 200137 w 8249646"/>
              <a:gd name="connsiteY1" fmla="*/ 0 h 3289813"/>
              <a:gd name="connsiteX2" fmla="*/ 8020934 w 8249646"/>
              <a:gd name="connsiteY2" fmla="*/ 0 h 3289813"/>
              <a:gd name="connsiteX3" fmla="*/ 8221071 w 8249646"/>
              <a:gd name="connsiteY3" fmla="*/ 200137 h 3289813"/>
              <a:gd name="connsiteX4" fmla="*/ 8249646 w 8249646"/>
              <a:gd name="connsiteY4" fmla="*/ 3115213 h 3289813"/>
              <a:gd name="connsiteX5" fmla="*/ 5287370 w 8249646"/>
              <a:gd name="connsiteY5" fmla="*/ 3174935 h 3289813"/>
              <a:gd name="connsiteX6" fmla="*/ 5192120 w 8249646"/>
              <a:gd name="connsiteY6" fmla="*/ 1498535 h 3289813"/>
              <a:gd name="connsiteX7" fmla="*/ 5001509 w 8249646"/>
              <a:gd name="connsiteY7" fmla="*/ 1200800 h 3289813"/>
              <a:gd name="connsiteX8" fmla="*/ 200137 w 8249646"/>
              <a:gd name="connsiteY8" fmla="*/ 1200800 h 3289813"/>
              <a:gd name="connsiteX9" fmla="*/ 0 w 8249646"/>
              <a:gd name="connsiteY9" fmla="*/ 1000663 h 3289813"/>
              <a:gd name="connsiteX10" fmla="*/ 0 w 8249646"/>
              <a:gd name="connsiteY10" fmla="*/ 200137 h 3289813"/>
              <a:gd name="connsiteX0" fmla="*/ 0 w 8249646"/>
              <a:gd name="connsiteY0" fmla="*/ 200137 h 3289813"/>
              <a:gd name="connsiteX1" fmla="*/ 200137 w 8249646"/>
              <a:gd name="connsiteY1" fmla="*/ 0 h 3289813"/>
              <a:gd name="connsiteX2" fmla="*/ 8020934 w 8249646"/>
              <a:gd name="connsiteY2" fmla="*/ 0 h 3289813"/>
              <a:gd name="connsiteX3" fmla="*/ 8221071 w 8249646"/>
              <a:gd name="connsiteY3" fmla="*/ 200137 h 3289813"/>
              <a:gd name="connsiteX4" fmla="*/ 8249646 w 8249646"/>
              <a:gd name="connsiteY4" fmla="*/ 3115213 h 3289813"/>
              <a:gd name="connsiteX5" fmla="*/ 5287370 w 8249646"/>
              <a:gd name="connsiteY5" fmla="*/ 3174935 h 3289813"/>
              <a:gd name="connsiteX6" fmla="*/ 5192120 w 8249646"/>
              <a:gd name="connsiteY6" fmla="*/ 1498535 h 3289813"/>
              <a:gd name="connsiteX7" fmla="*/ 5001509 w 8249646"/>
              <a:gd name="connsiteY7" fmla="*/ 1200800 h 3289813"/>
              <a:gd name="connsiteX8" fmla="*/ 200137 w 8249646"/>
              <a:gd name="connsiteY8" fmla="*/ 1200800 h 3289813"/>
              <a:gd name="connsiteX9" fmla="*/ 0 w 8249646"/>
              <a:gd name="connsiteY9" fmla="*/ 1000663 h 3289813"/>
              <a:gd name="connsiteX10" fmla="*/ 0 w 8249646"/>
              <a:gd name="connsiteY10" fmla="*/ 200137 h 3289813"/>
              <a:gd name="connsiteX0" fmla="*/ 0 w 8249646"/>
              <a:gd name="connsiteY0" fmla="*/ 200137 h 3289813"/>
              <a:gd name="connsiteX1" fmla="*/ 200137 w 8249646"/>
              <a:gd name="connsiteY1" fmla="*/ 0 h 3289813"/>
              <a:gd name="connsiteX2" fmla="*/ 8020934 w 8249646"/>
              <a:gd name="connsiteY2" fmla="*/ 0 h 3289813"/>
              <a:gd name="connsiteX3" fmla="*/ 8221071 w 8249646"/>
              <a:gd name="connsiteY3" fmla="*/ 200137 h 3289813"/>
              <a:gd name="connsiteX4" fmla="*/ 8249646 w 8249646"/>
              <a:gd name="connsiteY4" fmla="*/ 3115213 h 3289813"/>
              <a:gd name="connsiteX5" fmla="*/ 5287370 w 8249646"/>
              <a:gd name="connsiteY5" fmla="*/ 3174935 h 3289813"/>
              <a:gd name="connsiteX6" fmla="*/ 5144495 w 8249646"/>
              <a:gd name="connsiteY6" fmla="*/ 3051110 h 3289813"/>
              <a:gd name="connsiteX7" fmla="*/ 5192120 w 8249646"/>
              <a:gd name="connsiteY7" fmla="*/ 1498535 h 3289813"/>
              <a:gd name="connsiteX8" fmla="*/ 5001509 w 8249646"/>
              <a:gd name="connsiteY8" fmla="*/ 1200800 h 3289813"/>
              <a:gd name="connsiteX9" fmla="*/ 200137 w 8249646"/>
              <a:gd name="connsiteY9" fmla="*/ 1200800 h 3289813"/>
              <a:gd name="connsiteX10" fmla="*/ 0 w 8249646"/>
              <a:gd name="connsiteY10" fmla="*/ 1000663 h 3289813"/>
              <a:gd name="connsiteX11" fmla="*/ 0 w 8249646"/>
              <a:gd name="connsiteY11" fmla="*/ 200137 h 3289813"/>
              <a:gd name="connsiteX0" fmla="*/ 0 w 8249646"/>
              <a:gd name="connsiteY0" fmla="*/ 200137 h 3289813"/>
              <a:gd name="connsiteX1" fmla="*/ 200137 w 8249646"/>
              <a:gd name="connsiteY1" fmla="*/ 0 h 3289813"/>
              <a:gd name="connsiteX2" fmla="*/ 8020934 w 8249646"/>
              <a:gd name="connsiteY2" fmla="*/ 0 h 3289813"/>
              <a:gd name="connsiteX3" fmla="*/ 8221071 w 8249646"/>
              <a:gd name="connsiteY3" fmla="*/ 200137 h 3289813"/>
              <a:gd name="connsiteX4" fmla="*/ 8249646 w 8249646"/>
              <a:gd name="connsiteY4" fmla="*/ 3115213 h 3289813"/>
              <a:gd name="connsiteX5" fmla="*/ 5287370 w 8249646"/>
              <a:gd name="connsiteY5" fmla="*/ 3174935 h 3289813"/>
              <a:gd name="connsiteX6" fmla="*/ 4963520 w 8249646"/>
              <a:gd name="connsiteY6" fmla="*/ 2289110 h 3289813"/>
              <a:gd name="connsiteX7" fmla="*/ 5192120 w 8249646"/>
              <a:gd name="connsiteY7" fmla="*/ 1498535 h 3289813"/>
              <a:gd name="connsiteX8" fmla="*/ 5001509 w 8249646"/>
              <a:gd name="connsiteY8" fmla="*/ 1200800 h 3289813"/>
              <a:gd name="connsiteX9" fmla="*/ 200137 w 8249646"/>
              <a:gd name="connsiteY9" fmla="*/ 1200800 h 3289813"/>
              <a:gd name="connsiteX10" fmla="*/ 0 w 8249646"/>
              <a:gd name="connsiteY10" fmla="*/ 1000663 h 3289813"/>
              <a:gd name="connsiteX11" fmla="*/ 0 w 8249646"/>
              <a:gd name="connsiteY11" fmla="*/ 200137 h 3289813"/>
              <a:gd name="connsiteX0" fmla="*/ 0 w 8249646"/>
              <a:gd name="connsiteY0" fmla="*/ 200137 h 3289813"/>
              <a:gd name="connsiteX1" fmla="*/ 200137 w 8249646"/>
              <a:gd name="connsiteY1" fmla="*/ 0 h 3289813"/>
              <a:gd name="connsiteX2" fmla="*/ 8020934 w 8249646"/>
              <a:gd name="connsiteY2" fmla="*/ 0 h 3289813"/>
              <a:gd name="connsiteX3" fmla="*/ 8221071 w 8249646"/>
              <a:gd name="connsiteY3" fmla="*/ 200137 h 3289813"/>
              <a:gd name="connsiteX4" fmla="*/ 8249646 w 8249646"/>
              <a:gd name="connsiteY4" fmla="*/ 3115213 h 3289813"/>
              <a:gd name="connsiteX5" fmla="*/ 5287370 w 8249646"/>
              <a:gd name="connsiteY5" fmla="*/ 3174935 h 3289813"/>
              <a:gd name="connsiteX6" fmla="*/ 4963520 w 8249646"/>
              <a:gd name="connsiteY6" fmla="*/ 2917760 h 3289813"/>
              <a:gd name="connsiteX7" fmla="*/ 5192120 w 8249646"/>
              <a:gd name="connsiteY7" fmla="*/ 1498535 h 3289813"/>
              <a:gd name="connsiteX8" fmla="*/ 5001509 w 8249646"/>
              <a:gd name="connsiteY8" fmla="*/ 1200800 h 3289813"/>
              <a:gd name="connsiteX9" fmla="*/ 200137 w 8249646"/>
              <a:gd name="connsiteY9" fmla="*/ 1200800 h 3289813"/>
              <a:gd name="connsiteX10" fmla="*/ 0 w 8249646"/>
              <a:gd name="connsiteY10" fmla="*/ 1000663 h 3289813"/>
              <a:gd name="connsiteX11" fmla="*/ 0 w 8249646"/>
              <a:gd name="connsiteY11" fmla="*/ 200137 h 3289813"/>
              <a:gd name="connsiteX0" fmla="*/ 0 w 8249646"/>
              <a:gd name="connsiteY0" fmla="*/ 200137 h 3289813"/>
              <a:gd name="connsiteX1" fmla="*/ 200137 w 8249646"/>
              <a:gd name="connsiteY1" fmla="*/ 0 h 3289813"/>
              <a:gd name="connsiteX2" fmla="*/ 8020934 w 8249646"/>
              <a:gd name="connsiteY2" fmla="*/ 0 h 3289813"/>
              <a:gd name="connsiteX3" fmla="*/ 8221071 w 8249646"/>
              <a:gd name="connsiteY3" fmla="*/ 200137 h 3289813"/>
              <a:gd name="connsiteX4" fmla="*/ 8249646 w 8249646"/>
              <a:gd name="connsiteY4" fmla="*/ 3115213 h 3289813"/>
              <a:gd name="connsiteX5" fmla="*/ 5287370 w 8249646"/>
              <a:gd name="connsiteY5" fmla="*/ 3174935 h 3289813"/>
              <a:gd name="connsiteX6" fmla="*/ 4963520 w 8249646"/>
              <a:gd name="connsiteY6" fmla="*/ 2917760 h 3289813"/>
              <a:gd name="connsiteX7" fmla="*/ 5192120 w 8249646"/>
              <a:gd name="connsiteY7" fmla="*/ 1498535 h 3289813"/>
              <a:gd name="connsiteX8" fmla="*/ 5001509 w 8249646"/>
              <a:gd name="connsiteY8" fmla="*/ 1200800 h 3289813"/>
              <a:gd name="connsiteX9" fmla="*/ 200137 w 8249646"/>
              <a:gd name="connsiteY9" fmla="*/ 1200800 h 3289813"/>
              <a:gd name="connsiteX10" fmla="*/ 0 w 8249646"/>
              <a:gd name="connsiteY10" fmla="*/ 1000663 h 3289813"/>
              <a:gd name="connsiteX11" fmla="*/ 0 w 8249646"/>
              <a:gd name="connsiteY11" fmla="*/ 200137 h 3289813"/>
              <a:gd name="connsiteX0" fmla="*/ 0 w 8249646"/>
              <a:gd name="connsiteY0" fmla="*/ 200137 h 3323275"/>
              <a:gd name="connsiteX1" fmla="*/ 200137 w 8249646"/>
              <a:gd name="connsiteY1" fmla="*/ 0 h 3323275"/>
              <a:gd name="connsiteX2" fmla="*/ 8020934 w 8249646"/>
              <a:gd name="connsiteY2" fmla="*/ 0 h 3323275"/>
              <a:gd name="connsiteX3" fmla="*/ 8221071 w 8249646"/>
              <a:gd name="connsiteY3" fmla="*/ 200137 h 3323275"/>
              <a:gd name="connsiteX4" fmla="*/ 8249646 w 8249646"/>
              <a:gd name="connsiteY4" fmla="*/ 3115213 h 3323275"/>
              <a:gd name="connsiteX5" fmla="*/ 5392145 w 8249646"/>
              <a:gd name="connsiteY5" fmla="*/ 3251135 h 3323275"/>
              <a:gd name="connsiteX6" fmla="*/ 4963520 w 8249646"/>
              <a:gd name="connsiteY6" fmla="*/ 2917760 h 3323275"/>
              <a:gd name="connsiteX7" fmla="*/ 5192120 w 8249646"/>
              <a:gd name="connsiteY7" fmla="*/ 1498535 h 3323275"/>
              <a:gd name="connsiteX8" fmla="*/ 5001509 w 8249646"/>
              <a:gd name="connsiteY8" fmla="*/ 1200800 h 3323275"/>
              <a:gd name="connsiteX9" fmla="*/ 200137 w 8249646"/>
              <a:gd name="connsiteY9" fmla="*/ 1200800 h 3323275"/>
              <a:gd name="connsiteX10" fmla="*/ 0 w 8249646"/>
              <a:gd name="connsiteY10" fmla="*/ 1000663 h 3323275"/>
              <a:gd name="connsiteX11" fmla="*/ 0 w 8249646"/>
              <a:gd name="connsiteY11" fmla="*/ 200137 h 3323275"/>
              <a:gd name="connsiteX0" fmla="*/ 0 w 8249646"/>
              <a:gd name="connsiteY0" fmla="*/ 200137 h 3323275"/>
              <a:gd name="connsiteX1" fmla="*/ 200137 w 8249646"/>
              <a:gd name="connsiteY1" fmla="*/ 0 h 3323275"/>
              <a:gd name="connsiteX2" fmla="*/ 8020934 w 8249646"/>
              <a:gd name="connsiteY2" fmla="*/ 0 h 3323275"/>
              <a:gd name="connsiteX3" fmla="*/ 8221071 w 8249646"/>
              <a:gd name="connsiteY3" fmla="*/ 200137 h 3323275"/>
              <a:gd name="connsiteX4" fmla="*/ 8249646 w 8249646"/>
              <a:gd name="connsiteY4" fmla="*/ 3115213 h 3323275"/>
              <a:gd name="connsiteX5" fmla="*/ 5392145 w 8249646"/>
              <a:gd name="connsiteY5" fmla="*/ 3251135 h 3323275"/>
              <a:gd name="connsiteX6" fmla="*/ 4963520 w 8249646"/>
              <a:gd name="connsiteY6" fmla="*/ 2917760 h 3323275"/>
              <a:gd name="connsiteX7" fmla="*/ 5192120 w 8249646"/>
              <a:gd name="connsiteY7" fmla="*/ 1498535 h 3323275"/>
              <a:gd name="connsiteX8" fmla="*/ 5001509 w 8249646"/>
              <a:gd name="connsiteY8" fmla="*/ 1200800 h 3323275"/>
              <a:gd name="connsiteX9" fmla="*/ 200137 w 8249646"/>
              <a:gd name="connsiteY9" fmla="*/ 1200800 h 3323275"/>
              <a:gd name="connsiteX10" fmla="*/ 0 w 8249646"/>
              <a:gd name="connsiteY10" fmla="*/ 1000663 h 3323275"/>
              <a:gd name="connsiteX11" fmla="*/ 0 w 8249646"/>
              <a:gd name="connsiteY11" fmla="*/ 200137 h 3323275"/>
              <a:gd name="connsiteX0" fmla="*/ 0 w 8249646"/>
              <a:gd name="connsiteY0" fmla="*/ 200137 h 3323275"/>
              <a:gd name="connsiteX1" fmla="*/ 200137 w 8249646"/>
              <a:gd name="connsiteY1" fmla="*/ 0 h 3323275"/>
              <a:gd name="connsiteX2" fmla="*/ 8020934 w 8249646"/>
              <a:gd name="connsiteY2" fmla="*/ 0 h 3323275"/>
              <a:gd name="connsiteX3" fmla="*/ 8221071 w 8249646"/>
              <a:gd name="connsiteY3" fmla="*/ 200137 h 3323275"/>
              <a:gd name="connsiteX4" fmla="*/ 8249646 w 8249646"/>
              <a:gd name="connsiteY4" fmla="*/ 3115213 h 3323275"/>
              <a:gd name="connsiteX5" fmla="*/ 5392145 w 8249646"/>
              <a:gd name="connsiteY5" fmla="*/ 3251135 h 3323275"/>
              <a:gd name="connsiteX6" fmla="*/ 4963520 w 8249646"/>
              <a:gd name="connsiteY6" fmla="*/ 2917760 h 3323275"/>
              <a:gd name="connsiteX7" fmla="*/ 5192120 w 8249646"/>
              <a:gd name="connsiteY7" fmla="*/ 1498535 h 3323275"/>
              <a:gd name="connsiteX8" fmla="*/ 5001509 w 8249646"/>
              <a:gd name="connsiteY8" fmla="*/ 1200800 h 3323275"/>
              <a:gd name="connsiteX9" fmla="*/ 200137 w 8249646"/>
              <a:gd name="connsiteY9" fmla="*/ 1200800 h 3323275"/>
              <a:gd name="connsiteX10" fmla="*/ 0 w 8249646"/>
              <a:gd name="connsiteY10" fmla="*/ 1000663 h 3323275"/>
              <a:gd name="connsiteX11" fmla="*/ 0 w 8249646"/>
              <a:gd name="connsiteY11" fmla="*/ 200137 h 3323275"/>
              <a:gd name="connsiteX0" fmla="*/ 0 w 8249646"/>
              <a:gd name="connsiteY0" fmla="*/ 200137 h 3323275"/>
              <a:gd name="connsiteX1" fmla="*/ 200137 w 8249646"/>
              <a:gd name="connsiteY1" fmla="*/ 0 h 3323275"/>
              <a:gd name="connsiteX2" fmla="*/ 8020934 w 8249646"/>
              <a:gd name="connsiteY2" fmla="*/ 0 h 3323275"/>
              <a:gd name="connsiteX3" fmla="*/ 8221071 w 8249646"/>
              <a:gd name="connsiteY3" fmla="*/ 200137 h 3323275"/>
              <a:gd name="connsiteX4" fmla="*/ 8249646 w 8249646"/>
              <a:gd name="connsiteY4" fmla="*/ 3115213 h 3323275"/>
              <a:gd name="connsiteX5" fmla="*/ 5392145 w 8249646"/>
              <a:gd name="connsiteY5" fmla="*/ 3251135 h 3323275"/>
              <a:gd name="connsiteX6" fmla="*/ 5163545 w 8249646"/>
              <a:gd name="connsiteY6" fmla="*/ 2889185 h 3323275"/>
              <a:gd name="connsiteX7" fmla="*/ 5192120 w 8249646"/>
              <a:gd name="connsiteY7" fmla="*/ 1498535 h 3323275"/>
              <a:gd name="connsiteX8" fmla="*/ 5001509 w 8249646"/>
              <a:gd name="connsiteY8" fmla="*/ 1200800 h 3323275"/>
              <a:gd name="connsiteX9" fmla="*/ 200137 w 8249646"/>
              <a:gd name="connsiteY9" fmla="*/ 1200800 h 3323275"/>
              <a:gd name="connsiteX10" fmla="*/ 0 w 8249646"/>
              <a:gd name="connsiteY10" fmla="*/ 1000663 h 3323275"/>
              <a:gd name="connsiteX11" fmla="*/ 0 w 8249646"/>
              <a:gd name="connsiteY11" fmla="*/ 200137 h 3323275"/>
              <a:gd name="connsiteX0" fmla="*/ 0 w 8249646"/>
              <a:gd name="connsiteY0" fmla="*/ 200137 h 3323275"/>
              <a:gd name="connsiteX1" fmla="*/ 200137 w 8249646"/>
              <a:gd name="connsiteY1" fmla="*/ 0 h 3323275"/>
              <a:gd name="connsiteX2" fmla="*/ 8020934 w 8249646"/>
              <a:gd name="connsiteY2" fmla="*/ 0 h 3323275"/>
              <a:gd name="connsiteX3" fmla="*/ 8221071 w 8249646"/>
              <a:gd name="connsiteY3" fmla="*/ 200137 h 3323275"/>
              <a:gd name="connsiteX4" fmla="*/ 8249646 w 8249646"/>
              <a:gd name="connsiteY4" fmla="*/ 3115213 h 3323275"/>
              <a:gd name="connsiteX5" fmla="*/ 5392145 w 8249646"/>
              <a:gd name="connsiteY5" fmla="*/ 3251135 h 3323275"/>
              <a:gd name="connsiteX6" fmla="*/ 5163545 w 8249646"/>
              <a:gd name="connsiteY6" fmla="*/ 2889185 h 3323275"/>
              <a:gd name="connsiteX7" fmla="*/ 5192120 w 8249646"/>
              <a:gd name="connsiteY7" fmla="*/ 1498535 h 3323275"/>
              <a:gd name="connsiteX8" fmla="*/ 5001509 w 8249646"/>
              <a:gd name="connsiteY8" fmla="*/ 1200800 h 3323275"/>
              <a:gd name="connsiteX9" fmla="*/ 200137 w 8249646"/>
              <a:gd name="connsiteY9" fmla="*/ 1200800 h 3323275"/>
              <a:gd name="connsiteX10" fmla="*/ 0 w 8249646"/>
              <a:gd name="connsiteY10" fmla="*/ 1000663 h 3323275"/>
              <a:gd name="connsiteX11" fmla="*/ 0 w 8249646"/>
              <a:gd name="connsiteY11" fmla="*/ 200137 h 3323275"/>
              <a:gd name="connsiteX0" fmla="*/ 0 w 8249646"/>
              <a:gd name="connsiteY0" fmla="*/ 200137 h 3323275"/>
              <a:gd name="connsiteX1" fmla="*/ 200137 w 8249646"/>
              <a:gd name="connsiteY1" fmla="*/ 0 h 3323275"/>
              <a:gd name="connsiteX2" fmla="*/ 8020934 w 8249646"/>
              <a:gd name="connsiteY2" fmla="*/ 0 h 3323275"/>
              <a:gd name="connsiteX3" fmla="*/ 8221071 w 8249646"/>
              <a:gd name="connsiteY3" fmla="*/ 200137 h 3323275"/>
              <a:gd name="connsiteX4" fmla="*/ 8249646 w 8249646"/>
              <a:gd name="connsiteY4" fmla="*/ 3115213 h 3323275"/>
              <a:gd name="connsiteX5" fmla="*/ 5392145 w 8249646"/>
              <a:gd name="connsiteY5" fmla="*/ 3251135 h 3323275"/>
              <a:gd name="connsiteX6" fmla="*/ 5201645 w 8249646"/>
              <a:gd name="connsiteY6" fmla="*/ 3051110 h 3323275"/>
              <a:gd name="connsiteX7" fmla="*/ 5192120 w 8249646"/>
              <a:gd name="connsiteY7" fmla="*/ 1498535 h 3323275"/>
              <a:gd name="connsiteX8" fmla="*/ 5001509 w 8249646"/>
              <a:gd name="connsiteY8" fmla="*/ 1200800 h 3323275"/>
              <a:gd name="connsiteX9" fmla="*/ 200137 w 8249646"/>
              <a:gd name="connsiteY9" fmla="*/ 1200800 h 3323275"/>
              <a:gd name="connsiteX10" fmla="*/ 0 w 8249646"/>
              <a:gd name="connsiteY10" fmla="*/ 1000663 h 3323275"/>
              <a:gd name="connsiteX11" fmla="*/ 0 w 8249646"/>
              <a:gd name="connsiteY11" fmla="*/ 200137 h 3323275"/>
              <a:gd name="connsiteX0" fmla="*/ 0 w 8249646"/>
              <a:gd name="connsiteY0" fmla="*/ 200137 h 3323275"/>
              <a:gd name="connsiteX1" fmla="*/ 200137 w 8249646"/>
              <a:gd name="connsiteY1" fmla="*/ 0 h 3323275"/>
              <a:gd name="connsiteX2" fmla="*/ 8020934 w 8249646"/>
              <a:gd name="connsiteY2" fmla="*/ 0 h 3323275"/>
              <a:gd name="connsiteX3" fmla="*/ 8221071 w 8249646"/>
              <a:gd name="connsiteY3" fmla="*/ 200137 h 3323275"/>
              <a:gd name="connsiteX4" fmla="*/ 8249646 w 8249646"/>
              <a:gd name="connsiteY4" fmla="*/ 3115213 h 3323275"/>
              <a:gd name="connsiteX5" fmla="*/ 5392145 w 8249646"/>
              <a:gd name="connsiteY5" fmla="*/ 3251135 h 3323275"/>
              <a:gd name="connsiteX6" fmla="*/ 5201645 w 8249646"/>
              <a:gd name="connsiteY6" fmla="*/ 3051110 h 3323275"/>
              <a:gd name="connsiteX7" fmla="*/ 5192120 w 8249646"/>
              <a:gd name="connsiteY7" fmla="*/ 1498535 h 3323275"/>
              <a:gd name="connsiteX8" fmla="*/ 5001509 w 8249646"/>
              <a:gd name="connsiteY8" fmla="*/ 1200800 h 3323275"/>
              <a:gd name="connsiteX9" fmla="*/ 200137 w 8249646"/>
              <a:gd name="connsiteY9" fmla="*/ 1200800 h 3323275"/>
              <a:gd name="connsiteX10" fmla="*/ 0 w 8249646"/>
              <a:gd name="connsiteY10" fmla="*/ 1000663 h 3323275"/>
              <a:gd name="connsiteX11" fmla="*/ 0 w 8249646"/>
              <a:gd name="connsiteY11" fmla="*/ 200137 h 3323275"/>
              <a:gd name="connsiteX0" fmla="*/ 0 w 8249646"/>
              <a:gd name="connsiteY0" fmla="*/ 200137 h 3323275"/>
              <a:gd name="connsiteX1" fmla="*/ 200137 w 8249646"/>
              <a:gd name="connsiteY1" fmla="*/ 0 h 3323275"/>
              <a:gd name="connsiteX2" fmla="*/ 8020934 w 8249646"/>
              <a:gd name="connsiteY2" fmla="*/ 0 h 3323275"/>
              <a:gd name="connsiteX3" fmla="*/ 8221071 w 8249646"/>
              <a:gd name="connsiteY3" fmla="*/ 200137 h 3323275"/>
              <a:gd name="connsiteX4" fmla="*/ 8249646 w 8249646"/>
              <a:gd name="connsiteY4" fmla="*/ 3115213 h 3323275"/>
              <a:gd name="connsiteX5" fmla="*/ 5392145 w 8249646"/>
              <a:gd name="connsiteY5" fmla="*/ 3251135 h 3323275"/>
              <a:gd name="connsiteX6" fmla="*/ 5201645 w 8249646"/>
              <a:gd name="connsiteY6" fmla="*/ 3051110 h 3323275"/>
              <a:gd name="connsiteX7" fmla="*/ 5192120 w 8249646"/>
              <a:gd name="connsiteY7" fmla="*/ 1498535 h 3323275"/>
              <a:gd name="connsiteX8" fmla="*/ 5001509 w 8249646"/>
              <a:gd name="connsiteY8" fmla="*/ 1200800 h 3323275"/>
              <a:gd name="connsiteX9" fmla="*/ 200137 w 8249646"/>
              <a:gd name="connsiteY9" fmla="*/ 1200800 h 3323275"/>
              <a:gd name="connsiteX10" fmla="*/ 0 w 8249646"/>
              <a:gd name="connsiteY10" fmla="*/ 1000663 h 3323275"/>
              <a:gd name="connsiteX11" fmla="*/ 0 w 8249646"/>
              <a:gd name="connsiteY11" fmla="*/ 200137 h 3323275"/>
              <a:gd name="connsiteX0" fmla="*/ 0 w 8249646"/>
              <a:gd name="connsiteY0" fmla="*/ 200137 h 3323275"/>
              <a:gd name="connsiteX1" fmla="*/ 200137 w 8249646"/>
              <a:gd name="connsiteY1" fmla="*/ 0 h 3323275"/>
              <a:gd name="connsiteX2" fmla="*/ 8020934 w 8249646"/>
              <a:gd name="connsiteY2" fmla="*/ 0 h 3323275"/>
              <a:gd name="connsiteX3" fmla="*/ 8221071 w 8249646"/>
              <a:gd name="connsiteY3" fmla="*/ 200137 h 3323275"/>
              <a:gd name="connsiteX4" fmla="*/ 8249646 w 8249646"/>
              <a:gd name="connsiteY4" fmla="*/ 3115213 h 3323275"/>
              <a:gd name="connsiteX5" fmla="*/ 5392145 w 8249646"/>
              <a:gd name="connsiteY5" fmla="*/ 3251135 h 3323275"/>
              <a:gd name="connsiteX6" fmla="*/ 5201645 w 8249646"/>
              <a:gd name="connsiteY6" fmla="*/ 3051110 h 3323275"/>
              <a:gd name="connsiteX7" fmla="*/ 5192120 w 8249646"/>
              <a:gd name="connsiteY7" fmla="*/ 1498535 h 3323275"/>
              <a:gd name="connsiteX8" fmla="*/ 5001509 w 8249646"/>
              <a:gd name="connsiteY8" fmla="*/ 1200800 h 3323275"/>
              <a:gd name="connsiteX9" fmla="*/ 200137 w 8249646"/>
              <a:gd name="connsiteY9" fmla="*/ 1200800 h 3323275"/>
              <a:gd name="connsiteX10" fmla="*/ 0 w 8249646"/>
              <a:gd name="connsiteY10" fmla="*/ 1000663 h 3323275"/>
              <a:gd name="connsiteX11" fmla="*/ 0 w 8249646"/>
              <a:gd name="connsiteY11" fmla="*/ 200137 h 3323275"/>
              <a:gd name="connsiteX0" fmla="*/ 0 w 8249646"/>
              <a:gd name="connsiteY0" fmla="*/ 200137 h 3305798"/>
              <a:gd name="connsiteX1" fmla="*/ 200137 w 8249646"/>
              <a:gd name="connsiteY1" fmla="*/ 0 h 3305798"/>
              <a:gd name="connsiteX2" fmla="*/ 8020934 w 8249646"/>
              <a:gd name="connsiteY2" fmla="*/ 0 h 3305798"/>
              <a:gd name="connsiteX3" fmla="*/ 8221071 w 8249646"/>
              <a:gd name="connsiteY3" fmla="*/ 200137 h 3305798"/>
              <a:gd name="connsiteX4" fmla="*/ 8249646 w 8249646"/>
              <a:gd name="connsiteY4" fmla="*/ 3115213 h 3305798"/>
              <a:gd name="connsiteX5" fmla="*/ 5392145 w 8249646"/>
              <a:gd name="connsiteY5" fmla="*/ 3251135 h 3305798"/>
              <a:gd name="connsiteX6" fmla="*/ 5201645 w 8249646"/>
              <a:gd name="connsiteY6" fmla="*/ 3051110 h 3305798"/>
              <a:gd name="connsiteX7" fmla="*/ 5192120 w 8249646"/>
              <a:gd name="connsiteY7" fmla="*/ 1498535 h 3305798"/>
              <a:gd name="connsiteX8" fmla="*/ 5001509 w 8249646"/>
              <a:gd name="connsiteY8" fmla="*/ 1200800 h 3305798"/>
              <a:gd name="connsiteX9" fmla="*/ 200137 w 8249646"/>
              <a:gd name="connsiteY9" fmla="*/ 1200800 h 3305798"/>
              <a:gd name="connsiteX10" fmla="*/ 0 w 8249646"/>
              <a:gd name="connsiteY10" fmla="*/ 1000663 h 3305798"/>
              <a:gd name="connsiteX11" fmla="*/ 0 w 8249646"/>
              <a:gd name="connsiteY11" fmla="*/ 200137 h 3305798"/>
              <a:gd name="connsiteX0" fmla="*/ 0 w 8370591"/>
              <a:gd name="connsiteY0" fmla="*/ 200137 h 3350067"/>
              <a:gd name="connsiteX1" fmla="*/ 200137 w 8370591"/>
              <a:gd name="connsiteY1" fmla="*/ 0 h 3350067"/>
              <a:gd name="connsiteX2" fmla="*/ 8020934 w 8370591"/>
              <a:gd name="connsiteY2" fmla="*/ 0 h 3350067"/>
              <a:gd name="connsiteX3" fmla="*/ 8221071 w 8370591"/>
              <a:gd name="connsiteY3" fmla="*/ 200137 h 3350067"/>
              <a:gd name="connsiteX4" fmla="*/ 8249646 w 8370591"/>
              <a:gd name="connsiteY4" fmla="*/ 3115213 h 3350067"/>
              <a:gd name="connsiteX5" fmla="*/ 8125820 w 8370591"/>
              <a:gd name="connsiteY5" fmla="*/ 3184460 h 3350067"/>
              <a:gd name="connsiteX6" fmla="*/ 5392145 w 8370591"/>
              <a:gd name="connsiteY6" fmla="*/ 3251135 h 3350067"/>
              <a:gd name="connsiteX7" fmla="*/ 5201645 w 8370591"/>
              <a:gd name="connsiteY7" fmla="*/ 3051110 h 3350067"/>
              <a:gd name="connsiteX8" fmla="*/ 5192120 w 8370591"/>
              <a:gd name="connsiteY8" fmla="*/ 1498535 h 3350067"/>
              <a:gd name="connsiteX9" fmla="*/ 5001509 w 8370591"/>
              <a:gd name="connsiteY9" fmla="*/ 1200800 h 3350067"/>
              <a:gd name="connsiteX10" fmla="*/ 200137 w 8370591"/>
              <a:gd name="connsiteY10" fmla="*/ 1200800 h 3350067"/>
              <a:gd name="connsiteX11" fmla="*/ 0 w 8370591"/>
              <a:gd name="connsiteY11" fmla="*/ 1000663 h 3350067"/>
              <a:gd name="connsiteX12" fmla="*/ 0 w 8370591"/>
              <a:gd name="connsiteY12" fmla="*/ 200137 h 3350067"/>
              <a:gd name="connsiteX0" fmla="*/ 0 w 8358317"/>
              <a:gd name="connsiteY0" fmla="*/ 200137 h 3492748"/>
              <a:gd name="connsiteX1" fmla="*/ 200137 w 8358317"/>
              <a:gd name="connsiteY1" fmla="*/ 0 h 3492748"/>
              <a:gd name="connsiteX2" fmla="*/ 8020934 w 8358317"/>
              <a:gd name="connsiteY2" fmla="*/ 0 h 3492748"/>
              <a:gd name="connsiteX3" fmla="*/ 8221071 w 8358317"/>
              <a:gd name="connsiteY3" fmla="*/ 200137 h 3492748"/>
              <a:gd name="connsiteX4" fmla="*/ 8249646 w 8358317"/>
              <a:gd name="connsiteY4" fmla="*/ 3115213 h 3492748"/>
              <a:gd name="connsiteX5" fmla="*/ 8106770 w 8358317"/>
              <a:gd name="connsiteY5" fmla="*/ 3489260 h 3492748"/>
              <a:gd name="connsiteX6" fmla="*/ 5392145 w 8358317"/>
              <a:gd name="connsiteY6" fmla="*/ 3251135 h 3492748"/>
              <a:gd name="connsiteX7" fmla="*/ 5201645 w 8358317"/>
              <a:gd name="connsiteY7" fmla="*/ 3051110 h 3492748"/>
              <a:gd name="connsiteX8" fmla="*/ 5192120 w 8358317"/>
              <a:gd name="connsiteY8" fmla="*/ 1498535 h 3492748"/>
              <a:gd name="connsiteX9" fmla="*/ 5001509 w 8358317"/>
              <a:gd name="connsiteY9" fmla="*/ 1200800 h 3492748"/>
              <a:gd name="connsiteX10" fmla="*/ 200137 w 8358317"/>
              <a:gd name="connsiteY10" fmla="*/ 1200800 h 3492748"/>
              <a:gd name="connsiteX11" fmla="*/ 0 w 8358317"/>
              <a:gd name="connsiteY11" fmla="*/ 1000663 h 3492748"/>
              <a:gd name="connsiteX12" fmla="*/ 0 w 8358317"/>
              <a:gd name="connsiteY12" fmla="*/ 200137 h 3492748"/>
              <a:gd name="connsiteX0" fmla="*/ 0 w 8249646"/>
              <a:gd name="connsiteY0" fmla="*/ 200137 h 3518147"/>
              <a:gd name="connsiteX1" fmla="*/ 200137 w 8249646"/>
              <a:gd name="connsiteY1" fmla="*/ 0 h 3518147"/>
              <a:gd name="connsiteX2" fmla="*/ 8020934 w 8249646"/>
              <a:gd name="connsiteY2" fmla="*/ 0 h 3518147"/>
              <a:gd name="connsiteX3" fmla="*/ 8221071 w 8249646"/>
              <a:gd name="connsiteY3" fmla="*/ 200137 h 3518147"/>
              <a:gd name="connsiteX4" fmla="*/ 8249646 w 8249646"/>
              <a:gd name="connsiteY4" fmla="*/ 3115213 h 3518147"/>
              <a:gd name="connsiteX5" fmla="*/ 8106770 w 8249646"/>
              <a:gd name="connsiteY5" fmla="*/ 3489260 h 3518147"/>
              <a:gd name="connsiteX6" fmla="*/ 5392145 w 8249646"/>
              <a:gd name="connsiteY6" fmla="*/ 3251135 h 3518147"/>
              <a:gd name="connsiteX7" fmla="*/ 5201645 w 8249646"/>
              <a:gd name="connsiteY7" fmla="*/ 3051110 h 3518147"/>
              <a:gd name="connsiteX8" fmla="*/ 5192120 w 8249646"/>
              <a:gd name="connsiteY8" fmla="*/ 1498535 h 3518147"/>
              <a:gd name="connsiteX9" fmla="*/ 5001509 w 8249646"/>
              <a:gd name="connsiteY9" fmla="*/ 1200800 h 3518147"/>
              <a:gd name="connsiteX10" fmla="*/ 200137 w 8249646"/>
              <a:gd name="connsiteY10" fmla="*/ 1200800 h 3518147"/>
              <a:gd name="connsiteX11" fmla="*/ 0 w 8249646"/>
              <a:gd name="connsiteY11" fmla="*/ 1000663 h 3518147"/>
              <a:gd name="connsiteX12" fmla="*/ 0 w 8249646"/>
              <a:gd name="connsiteY12" fmla="*/ 200137 h 3518147"/>
              <a:gd name="connsiteX0" fmla="*/ 0 w 8249646"/>
              <a:gd name="connsiteY0" fmla="*/ 200137 h 3388422"/>
              <a:gd name="connsiteX1" fmla="*/ 200137 w 8249646"/>
              <a:gd name="connsiteY1" fmla="*/ 0 h 3388422"/>
              <a:gd name="connsiteX2" fmla="*/ 8020934 w 8249646"/>
              <a:gd name="connsiteY2" fmla="*/ 0 h 3388422"/>
              <a:gd name="connsiteX3" fmla="*/ 8221071 w 8249646"/>
              <a:gd name="connsiteY3" fmla="*/ 200137 h 3388422"/>
              <a:gd name="connsiteX4" fmla="*/ 8249646 w 8249646"/>
              <a:gd name="connsiteY4" fmla="*/ 3115213 h 3388422"/>
              <a:gd name="connsiteX5" fmla="*/ 8021045 w 8249646"/>
              <a:gd name="connsiteY5" fmla="*/ 3251135 h 3388422"/>
              <a:gd name="connsiteX6" fmla="*/ 5392145 w 8249646"/>
              <a:gd name="connsiteY6" fmla="*/ 3251135 h 3388422"/>
              <a:gd name="connsiteX7" fmla="*/ 5201645 w 8249646"/>
              <a:gd name="connsiteY7" fmla="*/ 3051110 h 3388422"/>
              <a:gd name="connsiteX8" fmla="*/ 5192120 w 8249646"/>
              <a:gd name="connsiteY8" fmla="*/ 1498535 h 3388422"/>
              <a:gd name="connsiteX9" fmla="*/ 5001509 w 8249646"/>
              <a:gd name="connsiteY9" fmla="*/ 1200800 h 3388422"/>
              <a:gd name="connsiteX10" fmla="*/ 200137 w 8249646"/>
              <a:gd name="connsiteY10" fmla="*/ 1200800 h 3388422"/>
              <a:gd name="connsiteX11" fmla="*/ 0 w 8249646"/>
              <a:gd name="connsiteY11" fmla="*/ 1000663 h 3388422"/>
              <a:gd name="connsiteX12" fmla="*/ 0 w 8249646"/>
              <a:gd name="connsiteY12" fmla="*/ 200137 h 3388422"/>
              <a:gd name="connsiteX0" fmla="*/ 0 w 8259171"/>
              <a:gd name="connsiteY0" fmla="*/ 200137 h 3317005"/>
              <a:gd name="connsiteX1" fmla="*/ 200137 w 8259171"/>
              <a:gd name="connsiteY1" fmla="*/ 0 h 3317005"/>
              <a:gd name="connsiteX2" fmla="*/ 8020934 w 8259171"/>
              <a:gd name="connsiteY2" fmla="*/ 0 h 3317005"/>
              <a:gd name="connsiteX3" fmla="*/ 8221071 w 8259171"/>
              <a:gd name="connsiteY3" fmla="*/ 200137 h 3317005"/>
              <a:gd name="connsiteX4" fmla="*/ 8259171 w 8259171"/>
              <a:gd name="connsiteY4" fmla="*/ 2981863 h 3317005"/>
              <a:gd name="connsiteX5" fmla="*/ 8021045 w 8259171"/>
              <a:gd name="connsiteY5" fmla="*/ 3251135 h 3317005"/>
              <a:gd name="connsiteX6" fmla="*/ 5392145 w 8259171"/>
              <a:gd name="connsiteY6" fmla="*/ 3251135 h 3317005"/>
              <a:gd name="connsiteX7" fmla="*/ 5201645 w 8259171"/>
              <a:gd name="connsiteY7" fmla="*/ 3051110 h 3317005"/>
              <a:gd name="connsiteX8" fmla="*/ 5192120 w 8259171"/>
              <a:gd name="connsiteY8" fmla="*/ 1498535 h 3317005"/>
              <a:gd name="connsiteX9" fmla="*/ 5001509 w 8259171"/>
              <a:gd name="connsiteY9" fmla="*/ 1200800 h 3317005"/>
              <a:gd name="connsiteX10" fmla="*/ 200137 w 8259171"/>
              <a:gd name="connsiteY10" fmla="*/ 1200800 h 3317005"/>
              <a:gd name="connsiteX11" fmla="*/ 0 w 8259171"/>
              <a:gd name="connsiteY11" fmla="*/ 1000663 h 3317005"/>
              <a:gd name="connsiteX12" fmla="*/ 0 w 8259171"/>
              <a:gd name="connsiteY12" fmla="*/ 200137 h 3317005"/>
              <a:gd name="connsiteX0" fmla="*/ 0 w 8260186"/>
              <a:gd name="connsiteY0" fmla="*/ 200137 h 3267965"/>
              <a:gd name="connsiteX1" fmla="*/ 200137 w 8260186"/>
              <a:gd name="connsiteY1" fmla="*/ 0 h 3267965"/>
              <a:gd name="connsiteX2" fmla="*/ 8020934 w 8260186"/>
              <a:gd name="connsiteY2" fmla="*/ 0 h 3267965"/>
              <a:gd name="connsiteX3" fmla="*/ 8221071 w 8260186"/>
              <a:gd name="connsiteY3" fmla="*/ 200137 h 3267965"/>
              <a:gd name="connsiteX4" fmla="*/ 8259171 w 8260186"/>
              <a:gd name="connsiteY4" fmla="*/ 2981863 h 3267965"/>
              <a:gd name="connsiteX5" fmla="*/ 8021045 w 8260186"/>
              <a:gd name="connsiteY5" fmla="*/ 3251135 h 3267965"/>
              <a:gd name="connsiteX6" fmla="*/ 5392145 w 8260186"/>
              <a:gd name="connsiteY6" fmla="*/ 3251135 h 3267965"/>
              <a:gd name="connsiteX7" fmla="*/ 5201645 w 8260186"/>
              <a:gd name="connsiteY7" fmla="*/ 3051110 h 3267965"/>
              <a:gd name="connsiteX8" fmla="*/ 5192120 w 8260186"/>
              <a:gd name="connsiteY8" fmla="*/ 1498535 h 3267965"/>
              <a:gd name="connsiteX9" fmla="*/ 5001509 w 8260186"/>
              <a:gd name="connsiteY9" fmla="*/ 1200800 h 3267965"/>
              <a:gd name="connsiteX10" fmla="*/ 200137 w 8260186"/>
              <a:gd name="connsiteY10" fmla="*/ 1200800 h 3267965"/>
              <a:gd name="connsiteX11" fmla="*/ 0 w 8260186"/>
              <a:gd name="connsiteY11" fmla="*/ 1000663 h 3267965"/>
              <a:gd name="connsiteX12" fmla="*/ 0 w 8260186"/>
              <a:gd name="connsiteY12" fmla="*/ 200137 h 3267965"/>
              <a:gd name="connsiteX0" fmla="*/ 0 w 8260186"/>
              <a:gd name="connsiteY0" fmla="*/ 200137 h 3267965"/>
              <a:gd name="connsiteX1" fmla="*/ 200137 w 8260186"/>
              <a:gd name="connsiteY1" fmla="*/ 0 h 3267965"/>
              <a:gd name="connsiteX2" fmla="*/ 8020934 w 8260186"/>
              <a:gd name="connsiteY2" fmla="*/ 0 h 3267965"/>
              <a:gd name="connsiteX3" fmla="*/ 8221071 w 8260186"/>
              <a:gd name="connsiteY3" fmla="*/ 200137 h 3267965"/>
              <a:gd name="connsiteX4" fmla="*/ 8259171 w 8260186"/>
              <a:gd name="connsiteY4" fmla="*/ 2981863 h 3267965"/>
              <a:gd name="connsiteX5" fmla="*/ 8021045 w 8260186"/>
              <a:gd name="connsiteY5" fmla="*/ 3251135 h 3267965"/>
              <a:gd name="connsiteX6" fmla="*/ 5392145 w 8260186"/>
              <a:gd name="connsiteY6" fmla="*/ 3251135 h 3267965"/>
              <a:gd name="connsiteX7" fmla="*/ 5201645 w 8260186"/>
              <a:gd name="connsiteY7" fmla="*/ 3051110 h 3267965"/>
              <a:gd name="connsiteX8" fmla="*/ 5192120 w 8260186"/>
              <a:gd name="connsiteY8" fmla="*/ 1498535 h 3267965"/>
              <a:gd name="connsiteX9" fmla="*/ 5001509 w 8260186"/>
              <a:gd name="connsiteY9" fmla="*/ 1200800 h 3267965"/>
              <a:gd name="connsiteX10" fmla="*/ 200137 w 8260186"/>
              <a:gd name="connsiteY10" fmla="*/ 1200800 h 3267965"/>
              <a:gd name="connsiteX11" fmla="*/ 0 w 8260186"/>
              <a:gd name="connsiteY11" fmla="*/ 1000663 h 3267965"/>
              <a:gd name="connsiteX12" fmla="*/ 0 w 8260186"/>
              <a:gd name="connsiteY12" fmla="*/ 200137 h 3267965"/>
              <a:gd name="connsiteX0" fmla="*/ 0 w 8260186"/>
              <a:gd name="connsiteY0" fmla="*/ 200137 h 3267965"/>
              <a:gd name="connsiteX1" fmla="*/ 200137 w 8260186"/>
              <a:gd name="connsiteY1" fmla="*/ 0 h 3267965"/>
              <a:gd name="connsiteX2" fmla="*/ 8020934 w 8260186"/>
              <a:gd name="connsiteY2" fmla="*/ 0 h 3267965"/>
              <a:gd name="connsiteX3" fmla="*/ 8221071 w 8260186"/>
              <a:gd name="connsiteY3" fmla="*/ 200137 h 3267965"/>
              <a:gd name="connsiteX4" fmla="*/ 8259171 w 8260186"/>
              <a:gd name="connsiteY4" fmla="*/ 2981863 h 3267965"/>
              <a:gd name="connsiteX5" fmla="*/ 8021045 w 8260186"/>
              <a:gd name="connsiteY5" fmla="*/ 3251135 h 3267965"/>
              <a:gd name="connsiteX6" fmla="*/ 5392145 w 8260186"/>
              <a:gd name="connsiteY6" fmla="*/ 3251135 h 3267965"/>
              <a:gd name="connsiteX7" fmla="*/ 5201645 w 8260186"/>
              <a:gd name="connsiteY7" fmla="*/ 3051110 h 3267965"/>
              <a:gd name="connsiteX8" fmla="*/ 5192120 w 8260186"/>
              <a:gd name="connsiteY8" fmla="*/ 1498535 h 3267965"/>
              <a:gd name="connsiteX9" fmla="*/ 5001509 w 8260186"/>
              <a:gd name="connsiteY9" fmla="*/ 1200800 h 3267965"/>
              <a:gd name="connsiteX10" fmla="*/ 200137 w 8260186"/>
              <a:gd name="connsiteY10" fmla="*/ 1200800 h 3267965"/>
              <a:gd name="connsiteX11" fmla="*/ 0 w 8260186"/>
              <a:gd name="connsiteY11" fmla="*/ 1000663 h 3267965"/>
              <a:gd name="connsiteX12" fmla="*/ 0 w 8260186"/>
              <a:gd name="connsiteY12" fmla="*/ 200137 h 3267965"/>
              <a:gd name="connsiteX0" fmla="*/ 0 w 8260186"/>
              <a:gd name="connsiteY0" fmla="*/ 200137 h 3267965"/>
              <a:gd name="connsiteX1" fmla="*/ 200137 w 8260186"/>
              <a:gd name="connsiteY1" fmla="*/ 0 h 3267965"/>
              <a:gd name="connsiteX2" fmla="*/ 8020934 w 8260186"/>
              <a:gd name="connsiteY2" fmla="*/ 0 h 3267965"/>
              <a:gd name="connsiteX3" fmla="*/ 8221071 w 8260186"/>
              <a:gd name="connsiteY3" fmla="*/ 200137 h 3267965"/>
              <a:gd name="connsiteX4" fmla="*/ 8259171 w 8260186"/>
              <a:gd name="connsiteY4" fmla="*/ 2981863 h 3267965"/>
              <a:gd name="connsiteX5" fmla="*/ 8021045 w 8260186"/>
              <a:gd name="connsiteY5" fmla="*/ 3251135 h 3267965"/>
              <a:gd name="connsiteX6" fmla="*/ 5392145 w 8260186"/>
              <a:gd name="connsiteY6" fmla="*/ 3251135 h 3267965"/>
              <a:gd name="connsiteX7" fmla="*/ 5201645 w 8260186"/>
              <a:gd name="connsiteY7" fmla="*/ 3051110 h 3267965"/>
              <a:gd name="connsiteX8" fmla="*/ 5192120 w 8260186"/>
              <a:gd name="connsiteY8" fmla="*/ 1498535 h 3267965"/>
              <a:gd name="connsiteX9" fmla="*/ 5001509 w 8260186"/>
              <a:gd name="connsiteY9" fmla="*/ 1200800 h 3267965"/>
              <a:gd name="connsiteX10" fmla="*/ 200137 w 8260186"/>
              <a:gd name="connsiteY10" fmla="*/ 1200800 h 3267965"/>
              <a:gd name="connsiteX11" fmla="*/ 0 w 8260186"/>
              <a:gd name="connsiteY11" fmla="*/ 1000663 h 3267965"/>
              <a:gd name="connsiteX12" fmla="*/ 0 w 8260186"/>
              <a:gd name="connsiteY12" fmla="*/ 200137 h 3267965"/>
              <a:gd name="connsiteX0" fmla="*/ 0 w 8260186"/>
              <a:gd name="connsiteY0" fmla="*/ 200137 h 3267965"/>
              <a:gd name="connsiteX1" fmla="*/ 200137 w 8260186"/>
              <a:gd name="connsiteY1" fmla="*/ 0 h 3267965"/>
              <a:gd name="connsiteX2" fmla="*/ 8020934 w 8260186"/>
              <a:gd name="connsiteY2" fmla="*/ 0 h 3267965"/>
              <a:gd name="connsiteX3" fmla="*/ 8221071 w 8260186"/>
              <a:gd name="connsiteY3" fmla="*/ 200137 h 3267965"/>
              <a:gd name="connsiteX4" fmla="*/ 8259171 w 8260186"/>
              <a:gd name="connsiteY4" fmla="*/ 2981863 h 3267965"/>
              <a:gd name="connsiteX5" fmla="*/ 8021045 w 8260186"/>
              <a:gd name="connsiteY5" fmla="*/ 3251135 h 3267965"/>
              <a:gd name="connsiteX6" fmla="*/ 5392145 w 8260186"/>
              <a:gd name="connsiteY6" fmla="*/ 3251135 h 3267965"/>
              <a:gd name="connsiteX7" fmla="*/ 5201645 w 8260186"/>
              <a:gd name="connsiteY7" fmla="*/ 3051110 h 3267965"/>
              <a:gd name="connsiteX8" fmla="*/ 5192120 w 8260186"/>
              <a:gd name="connsiteY8" fmla="*/ 1498535 h 3267965"/>
              <a:gd name="connsiteX9" fmla="*/ 5001509 w 8260186"/>
              <a:gd name="connsiteY9" fmla="*/ 1200800 h 3267965"/>
              <a:gd name="connsiteX10" fmla="*/ 200137 w 8260186"/>
              <a:gd name="connsiteY10" fmla="*/ 1200800 h 3267965"/>
              <a:gd name="connsiteX11" fmla="*/ 0 w 8260186"/>
              <a:gd name="connsiteY11" fmla="*/ 1000663 h 3267965"/>
              <a:gd name="connsiteX12" fmla="*/ 0 w 8260186"/>
              <a:gd name="connsiteY12" fmla="*/ 200137 h 3267965"/>
              <a:gd name="connsiteX0" fmla="*/ 0 w 8260676"/>
              <a:gd name="connsiteY0" fmla="*/ 200137 h 3267965"/>
              <a:gd name="connsiteX1" fmla="*/ 200137 w 8260676"/>
              <a:gd name="connsiteY1" fmla="*/ 0 h 3267965"/>
              <a:gd name="connsiteX2" fmla="*/ 8020934 w 8260676"/>
              <a:gd name="connsiteY2" fmla="*/ 0 h 3267965"/>
              <a:gd name="connsiteX3" fmla="*/ 8221071 w 8260676"/>
              <a:gd name="connsiteY3" fmla="*/ 200137 h 3267965"/>
              <a:gd name="connsiteX4" fmla="*/ 8259171 w 8260676"/>
              <a:gd name="connsiteY4" fmla="*/ 2981863 h 3267965"/>
              <a:gd name="connsiteX5" fmla="*/ 8021045 w 8260676"/>
              <a:gd name="connsiteY5" fmla="*/ 3251135 h 3267965"/>
              <a:gd name="connsiteX6" fmla="*/ 5392145 w 8260676"/>
              <a:gd name="connsiteY6" fmla="*/ 3251135 h 3267965"/>
              <a:gd name="connsiteX7" fmla="*/ 5201645 w 8260676"/>
              <a:gd name="connsiteY7" fmla="*/ 3051110 h 3267965"/>
              <a:gd name="connsiteX8" fmla="*/ 5192120 w 8260676"/>
              <a:gd name="connsiteY8" fmla="*/ 1498535 h 3267965"/>
              <a:gd name="connsiteX9" fmla="*/ 5001509 w 8260676"/>
              <a:gd name="connsiteY9" fmla="*/ 1200800 h 3267965"/>
              <a:gd name="connsiteX10" fmla="*/ 200137 w 8260676"/>
              <a:gd name="connsiteY10" fmla="*/ 1200800 h 3267965"/>
              <a:gd name="connsiteX11" fmla="*/ 0 w 8260676"/>
              <a:gd name="connsiteY11" fmla="*/ 1000663 h 3267965"/>
              <a:gd name="connsiteX12" fmla="*/ 0 w 8260676"/>
              <a:gd name="connsiteY12" fmla="*/ 200137 h 3267965"/>
              <a:gd name="connsiteX0" fmla="*/ 0 w 8260676"/>
              <a:gd name="connsiteY0" fmla="*/ 200137 h 3263613"/>
              <a:gd name="connsiteX1" fmla="*/ 200137 w 8260676"/>
              <a:gd name="connsiteY1" fmla="*/ 0 h 3263613"/>
              <a:gd name="connsiteX2" fmla="*/ 8020934 w 8260676"/>
              <a:gd name="connsiteY2" fmla="*/ 0 h 3263613"/>
              <a:gd name="connsiteX3" fmla="*/ 8221071 w 8260676"/>
              <a:gd name="connsiteY3" fmla="*/ 200137 h 3263613"/>
              <a:gd name="connsiteX4" fmla="*/ 8259171 w 8260676"/>
              <a:gd name="connsiteY4" fmla="*/ 2981863 h 3263613"/>
              <a:gd name="connsiteX5" fmla="*/ 8021045 w 8260676"/>
              <a:gd name="connsiteY5" fmla="*/ 3251135 h 3263613"/>
              <a:gd name="connsiteX6" fmla="*/ 5392145 w 8260676"/>
              <a:gd name="connsiteY6" fmla="*/ 3251135 h 3263613"/>
              <a:gd name="connsiteX7" fmla="*/ 5201645 w 8260676"/>
              <a:gd name="connsiteY7" fmla="*/ 3051110 h 3263613"/>
              <a:gd name="connsiteX8" fmla="*/ 5192120 w 8260676"/>
              <a:gd name="connsiteY8" fmla="*/ 1498535 h 3263613"/>
              <a:gd name="connsiteX9" fmla="*/ 5001509 w 8260676"/>
              <a:gd name="connsiteY9" fmla="*/ 1200800 h 3263613"/>
              <a:gd name="connsiteX10" fmla="*/ 200137 w 8260676"/>
              <a:gd name="connsiteY10" fmla="*/ 1200800 h 3263613"/>
              <a:gd name="connsiteX11" fmla="*/ 0 w 8260676"/>
              <a:gd name="connsiteY11" fmla="*/ 1000663 h 3263613"/>
              <a:gd name="connsiteX12" fmla="*/ 0 w 8260676"/>
              <a:gd name="connsiteY12" fmla="*/ 200137 h 3263613"/>
              <a:gd name="connsiteX0" fmla="*/ 0 w 8260368"/>
              <a:gd name="connsiteY0" fmla="*/ 200137 h 3263613"/>
              <a:gd name="connsiteX1" fmla="*/ 200137 w 8260368"/>
              <a:gd name="connsiteY1" fmla="*/ 0 h 3263613"/>
              <a:gd name="connsiteX2" fmla="*/ 8020934 w 8260368"/>
              <a:gd name="connsiteY2" fmla="*/ 0 h 3263613"/>
              <a:gd name="connsiteX3" fmla="*/ 8221071 w 8260368"/>
              <a:gd name="connsiteY3" fmla="*/ 200137 h 3263613"/>
              <a:gd name="connsiteX4" fmla="*/ 8259171 w 8260368"/>
              <a:gd name="connsiteY4" fmla="*/ 2981863 h 3263613"/>
              <a:gd name="connsiteX5" fmla="*/ 8021045 w 8260368"/>
              <a:gd name="connsiteY5" fmla="*/ 3251135 h 3263613"/>
              <a:gd name="connsiteX6" fmla="*/ 5392145 w 8260368"/>
              <a:gd name="connsiteY6" fmla="*/ 3251135 h 3263613"/>
              <a:gd name="connsiteX7" fmla="*/ 5201645 w 8260368"/>
              <a:gd name="connsiteY7" fmla="*/ 3051110 h 3263613"/>
              <a:gd name="connsiteX8" fmla="*/ 5192120 w 8260368"/>
              <a:gd name="connsiteY8" fmla="*/ 1498535 h 3263613"/>
              <a:gd name="connsiteX9" fmla="*/ 5001509 w 8260368"/>
              <a:gd name="connsiteY9" fmla="*/ 1200800 h 3263613"/>
              <a:gd name="connsiteX10" fmla="*/ 200137 w 8260368"/>
              <a:gd name="connsiteY10" fmla="*/ 1200800 h 3263613"/>
              <a:gd name="connsiteX11" fmla="*/ 0 w 8260368"/>
              <a:gd name="connsiteY11" fmla="*/ 1000663 h 3263613"/>
              <a:gd name="connsiteX12" fmla="*/ 0 w 8260368"/>
              <a:gd name="connsiteY12" fmla="*/ 200137 h 3263613"/>
              <a:gd name="connsiteX0" fmla="*/ 0 w 8260368"/>
              <a:gd name="connsiteY0" fmla="*/ 200137 h 3263613"/>
              <a:gd name="connsiteX1" fmla="*/ 200137 w 8260368"/>
              <a:gd name="connsiteY1" fmla="*/ 0 h 3263613"/>
              <a:gd name="connsiteX2" fmla="*/ 8020934 w 8260368"/>
              <a:gd name="connsiteY2" fmla="*/ 0 h 3263613"/>
              <a:gd name="connsiteX3" fmla="*/ 8221071 w 8260368"/>
              <a:gd name="connsiteY3" fmla="*/ 200137 h 3263613"/>
              <a:gd name="connsiteX4" fmla="*/ 8259171 w 8260368"/>
              <a:gd name="connsiteY4" fmla="*/ 2981863 h 3263613"/>
              <a:gd name="connsiteX5" fmla="*/ 8021045 w 8260368"/>
              <a:gd name="connsiteY5" fmla="*/ 3251135 h 3263613"/>
              <a:gd name="connsiteX6" fmla="*/ 5392145 w 8260368"/>
              <a:gd name="connsiteY6" fmla="*/ 3251135 h 3263613"/>
              <a:gd name="connsiteX7" fmla="*/ 5214345 w 8260368"/>
              <a:gd name="connsiteY7" fmla="*/ 3057460 h 3263613"/>
              <a:gd name="connsiteX8" fmla="*/ 5192120 w 8260368"/>
              <a:gd name="connsiteY8" fmla="*/ 1498535 h 3263613"/>
              <a:gd name="connsiteX9" fmla="*/ 5001509 w 8260368"/>
              <a:gd name="connsiteY9" fmla="*/ 1200800 h 3263613"/>
              <a:gd name="connsiteX10" fmla="*/ 200137 w 8260368"/>
              <a:gd name="connsiteY10" fmla="*/ 1200800 h 3263613"/>
              <a:gd name="connsiteX11" fmla="*/ 0 w 8260368"/>
              <a:gd name="connsiteY11" fmla="*/ 1000663 h 3263613"/>
              <a:gd name="connsiteX12" fmla="*/ 0 w 8260368"/>
              <a:gd name="connsiteY12" fmla="*/ 200137 h 3263613"/>
              <a:gd name="connsiteX0" fmla="*/ 0 w 8260368"/>
              <a:gd name="connsiteY0" fmla="*/ 200137 h 3263613"/>
              <a:gd name="connsiteX1" fmla="*/ 200137 w 8260368"/>
              <a:gd name="connsiteY1" fmla="*/ 0 h 3263613"/>
              <a:gd name="connsiteX2" fmla="*/ 8020934 w 8260368"/>
              <a:gd name="connsiteY2" fmla="*/ 0 h 3263613"/>
              <a:gd name="connsiteX3" fmla="*/ 8221071 w 8260368"/>
              <a:gd name="connsiteY3" fmla="*/ 200137 h 3263613"/>
              <a:gd name="connsiteX4" fmla="*/ 8259171 w 8260368"/>
              <a:gd name="connsiteY4" fmla="*/ 2981863 h 3263613"/>
              <a:gd name="connsiteX5" fmla="*/ 8021045 w 8260368"/>
              <a:gd name="connsiteY5" fmla="*/ 3251135 h 3263613"/>
              <a:gd name="connsiteX6" fmla="*/ 5392145 w 8260368"/>
              <a:gd name="connsiteY6" fmla="*/ 3251135 h 3263613"/>
              <a:gd name="connsiteX7" fmla="*/ 5214345 w 8260368"/>
              <a:gd name="connsiteY7" fmla="*/ 3057460 h 3263613"/>
              <a:gd name="connsiteX8" fmla="*/ 5192120 w 8260368"/>
              <a:gd name="connsiteY8" fmla="*/ 1498535 h 3263613"/>
              <a:gd name="connsiteX9" fmla="*/ 5001509 w 8260368"/>
              <a:gd name="connsiteY9" fmla="*/ 1200800 h 3263613"/>
              <a:gd name="connsiteX10" fmla="*/ 200137 w 8260368"/>
              <a:gd name="connsiteY10" fmla="*/ 1200800 h 3263613"/>
              <a:gd name="connsiteX11" fmla="*/ 0 w 8260368"/>
              <a:gd name="connsiteY11" fmla="*/ 1000663 h 3263613"/>
              <a:gd name="connsiteX12" fmla="*/ 0 w 8260368"/>
              <a:gd name="connsiteY12" fmla="*/ 200137 h 3263613"/>
              <a:gd name="connsiteX0" fmla="*/ 0 w 8260368"/>
              <a:gd name="connsiteY0" fmla="*/ 200137 h 3263613"/>
              <a:gd name="connsiteX1" fmla="*/ 200137 w 8260368"/>
              <a:gd name="connsiteY1" fmla="*/ 0 h 3263613"/>
              <a:gd name="connsiteX2" fmla="*/ 8020934 w 8260368"/>
              <a:gd name="connsiteY2" fmla="*/ 0 h 3263613"/>
              <a:gd name="connsiteX3" fmla="*/ 8221071 w 8260368"/>
              <a:gd name="connsiteY3" fmla="*/ 200137 h 3263613"/>
              <a:gd name="connsiteX4" fmla="*/ 8259171 w 8260368"/>
              <a:gd name="connsiteY4" fmla="*/ 2981863 h 3263613"/>
              <a:gd name="connsiteX5" fmla="*/ 8021045 w 8260368"/>
              <a:gd name="connsiteY5" fmla="*/ 3251135 h 3263613"/>
              <a:gd name="connsiteX6" fmla="*/ 5392145 w 8260368"/>
              <a:gd name="connsiteY6" fmla="*/ 3251135 h 3263613"/>
              <a:gd name="connsiteX7" fmla="*/ 5214345 w 8260368"/>
              <a:gd name="connsiteY7" fmla="*/ 3057460 h 3263613"/>
              <a:gd name="connsiteX8" fmla="*/ 5192120 w 8260368"/>
              <a:gd name="connsiteY8" fmla="*/ 1498535 h 3263613"/>
              <a:gd name="connsiteX9" fmla="*/ 5001509 w 8260368"/>
              <a:gd name="connsiteY9" fmla="*/ 1200800 h 3263613"/>
              <a:gd name="connsiteX10" fmla="*/ 200137 w 8260368"/>
              <a:gd name="connsiteY10" fmla="*/ 1200800 h 3263613"/>
              <a:gd name="connsiteX11" fmla="*/ 0 w 8260368"/>
              <a:gd name="connsiteY11" fmla="*/ 1000663 h 3263613"/>
              <a:gd name="connsiteX12" fmla="*/ 0 w 8260368"/>
              <a:gd name="connsiteY12" fmla="*/ 200137 h 3263613"/>
              <a:gd name="connsiteX0" fmla="*/ 0 w 8260368"/>
              <a:gd name="connsiteY0" fmla="*/ 200137 h 3263613"/>
              <a:gd name="connsiteX1" fmla="*/ 200137 w 8260368"/>
              <a:gd name="connsiteY1" fmla="*/ 0 h 3263613"/>
              <a:gd name="connsiteX2" fmla="*/ 8020934 w 8260368"/>
              <a:gd name="connsiteY2" fmla="*/ 0 h 3263613"/>
              <a:gd name="connsiteX3" fmla="*/ 8221071 w 8260368"/>
              <a:gd name="connsiteY3" fmla="*/ 200137 h 3263613"/>
              <a:gd name="connsiteX4" fmla="*/ 8259171 w 8260368"/>
              <a:gd name="connsiteY4" fmla="*/ 2981863 h 3263613"/>
              <a:gd name="connsiteX5" fmla="*/ 8021045 w 8260368"/>
              <a:gd name="connsiteY5" fmla="*/ 3251135 h 3263613"/>
              <a:gd name="connsiteX6" fmla="*/ 5392145 w 8260368"/>
              <a:gd name="connsiteY6" fmla="*/ 3251135 h 3263613"/>
              <a:gd name="connsiteX7" fmla="*/ 5214345 w 8260368"/>
              <a:gd name="connsiteY7" fmla="*/ 3057460 h 3263613"/>
              <a:gd name="connsiteX8" fmla="*/ 5192120 w 8260368"/>
              <a:gd name="connsiteY8" fmla="*/ 1498535 h 3263613"/>
              <a:gd name="connsiteX9" fmla="*/ 5001509 w 8260368"/>
              <a:gd name="connsiteY9" fmla="*/ 1200800 h 3263613"/>
              <a:gd name="connsiteX10" fmla="*/ 200137 w 8260368"/>
              <a:gd name="connsiteY10" fmla="*/ 1200800 h 3263613"/>
              <a:gd name="connsiteX11" fmla="*/ 0 w 8260368"/>
              <a:gd name="connsiteY11" fmla="*/ 1000663 h 3263613"/>
              <a:gd name="connsiteX12" fmla="*/ 0 w 8260368"/>
              <a:gd name="connsiteY12" fmla="*/ 200137 h 326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60368" h="3263613">
                <a:moveTo>
                  <a:pt x="0" y="200137"/>
                </a:moveTo>
                <a:cubicBezTo>
                  <a:pt x="0" y="89604"/>
                  <a:pt x="89604" y="0"/>
                  <a:pt x="200137" y="0"/>
                </a:cubicBezTo>
                <a:lnTo>
                  <a:pt x="8020934" y="0"/>
                </a:lnTo>
                <a:cubicBezTo>
                  <a:pt x="8131467" y="0"/>
                  <a:pt x="8221071" y="89604"/>
                  <a:pt x="8221071" y="200137"/>
                </a:cubicBezTo>
                <a:lnTo>
                  <a:pt x="8259171" y="2981863"/>
                </a:lnTo>
                <a:cubicBezTo>
                  <a:pt x="8271871" y="3145875"/>
                  <a:pt x="8182970" y="3247531"/>
                  <a:pt x="8021045" y="3251135"/>
                </a:cubicBezTo>
                <a:cubicBezTo>
                  <a:pt x="6947895" y="3261089"/>
                  <a:pt x="5879507" y="3273360"/>
                  <a:pt x="5392145" y="3251135"/>
                </a:cubicBezTo>
                <a:cubicBezTo>
                  <a:pt x="5284195" y="3230926"/>
                  <a:pt x="5227045" y="3124135"/>
                  <a:pt x="5214345" y="3057460"/>
                </a:cubicBezTo>
                <a:cubicBezTo>
                  <a:pt x="5192120" y="2333560"/>
                  <a:pt x="5215951" y="1806920"/>
                  <a:pt x="5192120" y="1498535"/>
                </a:cubicBezTo>
                <a:cubicBezTo>
                  <a:pt x="5198452" y="1421925"/>
                  <a:pt x="5173106" y="1225022"/>
                  <a:pt x="5001509" y="1200800"/>
                </a:cubicBezTo>
                <a:lnTo>
                  <a:pt x="200137" y="1200800"/>
                </a:lnTo>
                <a:cubicBezTo>
                  <a:pt x="89604" y="1200800"/>
                  <a:pt x="0" y="1111196"/>
                  <a:pt x="0" y="1000663"/>
                </a:cubicBezTo>
                <a:lnTo>
                  <a:pt x="0" y="200137"/>
                </a:lnTo>
                <a:close/>
              </a:path>
            </a:pathLst>
          </a:custGeom>
          <a:noFill/>
          <a:ln w="508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3" name="159 CuadroTexto"/>
          <p:cNvSpPr txBox="1"/>
          <p:nvPr/>
        </p:nvSpPr>
        <p:spPr>
          <a:xfrm>
            <a:off x="3658396" y="668448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/>
              <a:t>3</a:t>
            </a:r>
          </a:p>
        </p:txBody>
      </p:sp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02" y="-1652"/>
            <a:ext cx="811309" cy="56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81567" y="2968"/>
            <a:ext cx="710433" cy="60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8 CuadroTexto"/>
          <p:cNvSpPr txBox="1"/>
          <p:nvPr/>
        </p:nvSpPr>
        <p:spPr>
          <a:xfrm>
            <a:off x="2725973" y="0"/>
            <a:ext cx="6410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/>
              <a:t>Geothermal</a:t>
            </a:r>
            <a:r>
              <a:rPr lang="es-ES" sz="2400" b="1" dirty="0"/>
              <a:t> </a:t>
            </a:r>
            <a:r>
              <a:rPr lang="es-ES" sz="2400" b="1" dirty="0" err="1"/>
              <a:t>energy</a:t>
            </a:r>
            <a:r>
              <a:rPr lang="es-ES" sz="2400" b="1" dirty="0"/>
              <a:t>. </a:t>
            </a:r>
            <a:r>
              <a:rPr lang="es-ES" sz="2400" b="1" dirty="0" err="1"/>
              <a:t>First</a:t>
            </a:r>
            <a:r>
              <a:rPr lang="es-ES" sz="2400" b="1" dirty="0"/>
              <a:t> </a:t>
            </a:r>
            <a:r>
              <a:rPr lang="es-ES" sz="2400" b="1" dirty="0" err="1"/>
              <a:t>phase</a:t>
            </a:r>
            <a:r>
              <a:rPr lang="es-ES" sz="2400" b="1" dirty="0"/>
              <a:t>. </a:t>
            </a:r>
            <a:r>
              <a:rPr lang="es-ES" sz="2400" b="1" dirty="0" err="1"/>
              <a:t>Barredo</a:t>
            </a:r>
            <a:r>
              <a:rPr lang="es-ES" sz="2400" b="1" dirty="0"/>
              <a:t> </a:t>
            </a:r>
            <a:r>
              <a:rPr lang="es-ES" sz="2400" b="1" dirty="0" err="1"/>
              <a:t>Colliery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505217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6" descr="Resultado de imagen de sÃ­mbolo hospital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" name="8 CuadroTexto"/>
          <p:cNvSpPr txBox="1"/>
          <p:nvPr/>
        </p:nvSpPr>
        <p:spPr>
          <a:xfrm>
            <a:off x="2381357" y="-7282"/>
            <a:ext cx="7771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/>
              <a:t>Geothermal</a:t>
            </a:r>
            <a:r>
              <a:rPr lang="es-ES" sz="2400" b="1" dirty="0"/>
              <a:t> </a:t>
            </a:r>
            <a:r>
              <a:rPr lang="es-ES" sz="2400" b="1" dirty="0" err="1"/>
              <a:t>energy</a:t>
            </a:r>
            <a:r>
              <a:rPr lang="es-ES" sz="2400" b="1" dirty="0"/>
              <a:t>. </a:t>
            </a:r>
            <a:r>
              <a:rPr lang="es-ES" sz="2400" b="1" dirty="0" err="1"/>
              <a:t>Second</a:t>
            </a:r>
            <a:r>
              <a:rPr lang="es-ES" sz="2400" b="1" dirty="0"/>
              <a:t> </a:t>
            </a:r>
            <a:r>
              <a:rPr lang="es-ES" sz="2400" b="1" dirty="0" err="1"/>
              <a:t>phase</a:t>
            </a:r>
            <a:r>
              <a:rPr lang="es-ES" sz="2400" b="1" dirty="0"/>
              <a:t>: </a:t>
            </a:r>
            <a:r>
              <a:rPr lang="es-ES" sz="2400" b="1" dirty="0" err="1"/>
              <a:t>Barredo</a:t>
            </a:r>
            <a:r>
              <a:rPr lang="es-ES" sz="2400" b="1" dirty="0"/>
              <a:t> </a:t>
            </a:r>
            <a:r>
              <a:rPr lang="es-ES" sz="2400" b="1" dirty="0" err="1"/>
              <a:t>District</a:t>
            </a:r>
            <a:r>
              <a:rPr lang="es-ES" sz="2400" b="1" dirty="0"/>
              <a:t> </a:t>
            </a:r>
            <a:r>
              <a:rPr lang="es-ES" sz="2400" b="1" dirty="0" err="1"/>
              <a:t>Heating</a:t>
            </a:r>
            <a:endParaRPr lang="es-ES" sz="2400" b="1" dirty="0"/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6814251" y="3287023"/>
            <a:ext cx="4797921" cy="143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 defTabSz="685800">
              <a:spcBef>
                <a:spcPts val="450"/>
              </a:spcBef>
              <a:spcAft>
                <a:spcPts val="450"/>
              </a:spcAft>
            </a:pPr>
            <a:r>
              <a:rPr lang="en-US" altLang="es-ES" sz="1600" b="1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Data referred to 2021</a:t>
            </a:r>
          </a:p>
          <a:p>
            <a:pPr marL="214313" indent="-214313" algn="just" defTabSz="6858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altLang="es-ES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Energy supplied:</a:t>
            </a:r>
          </a:p>
          <a:p>
            <a:pPr marL="742950" lvl="1" indent="-285750" algn="just" defTabSz="685800">
              <a:spcBef>
                <a:spcPts val="450"/>
              </a:spcBef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en-GB" altLang="es-ES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Heating + domestic hot water: 1.789 MWh</a:t>
            </a:r>
          </a:p>
          <a:p>
            <a:pPr marL="214313" indent="-214313" algn="just" defTabSz="6858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altLang="es-ES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Reduction of CO</a:t>
            </a:r>
            <a:r>
              <a:rPr lang="en-GB" altLang="es-ES" sz="1600" baseline="-250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GB" altLang="es-ES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emissions: 451 t</a:t>
            </a:r>
          </a:p>
        </p:txBody>
      </p:sp>
      <p:graphicFrame>
        <p:nvGraphicFramePr>
          <p:cNvPr id="23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662817"/>
              </p:ext>
            </p:extLst>
          </p:nvPr>
        </p:nvGraphicFramePr>
        <p:xfrm>
          <a:off x="8635394" y="1479720"/>
          <a:ext cx="1975949" cy="686961"/>
        </p:xfrm>
        <a:graphic>
          <a:graphicData uri="http://schemas.openxmlformats.org/drawingml/2006/table">
            <a:tbl>
              <a:tblPr/>
              <a:tblGrid>
                <a:gridCol w="1975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400" b="1" u="none" strike="noStrike" dirty="0" err="1">
                          <a:effectLst/>
                        </a:rPr>
                        <a:t>Investment</a:t>
                      </a:r>
                      <a:r>
                        <a:rPr lang="es-ES" sz="1400" b="1" u="none" strike="noStrike" dirty="0">
                          <a:effectLst/>
                        </a:rPr>
                        <a:t> (€)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64" marR="7664" marT="766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s-E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1.421.541 </a:t>
                      </a:r>
                    </a:p>
                  </a:txBody>
                  <a:tcPr marL="7664" marR="7664" marT="766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92287">
            <a:off x="10278563" y="908696"/>
            <a:ext cx="1601981" cy="105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ángulo 35"/>
          <p:cNvSpPr/>
          <p:nvPr/>
        </p:nvSpPr>
        <p:spPr>
          <a:xfrm rot="20498652">
            <a:off x="10646003" y="1615277"/>
            <a:ext cx="894261" cy="20641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37" name="CuadroTexto 36"/>
          <p:cNvSpPr txBox="1"/>
          <p:nvPr/>
        </p:nvSpPr>
        <p:spPr>
          <a:xfrm rot="20495713">
            <a:off x="10661150" y="1574655"/>
            <a:ext cx="92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503.125 €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210" y="4849417"/>
            <a:ext cx="5396390" cy="1879760"/>
          </a:xfrm>
          <a:prstGeom prst="rect">
            <a:avLst/>
          </a:prstGeom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02" y="-1652"/>
            <a:ext cx="811309" cy="56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81567" y="2968"/>
            <a:ext cx="710433" cy="60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228958" y="1503771"/>
            <a:ext cx="4096466" cy="5094045"/>
            <a:chOff x="228958" y="1055035"/>
            <a:chExt cx="4096466" cy="5094045"/>
          </a:xfrm>
        </p:grpSpPr>
        <p:grpSp>
          <p:nvGrpSpPr>
            <p:cNvPr id="33" name="2 Grupo"/>
            <p:cNvGrpSpPr/>
            <p:nvPr/>
          </p:nvGrpSpPr>
          <p:grpSpPr>
            <a:xfrm>
              <a:off x="228958" y="1057315"/>
              <a:ext cx="4096466" cy="5089485"/>
              <a:chOff x="-3546475" y="1006514"/>
              <a:chExt cx="3744416" cy="4652095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-3546475" y="1006514"/>
                <a:ext cx="3744416" cy="46520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8" name="18 Conector recto de flecha"/>
              <p:cNvCxnSpPr/>
              <p:nvPr/>
            </p:nvCxnSpPr>
            <p:spPr>
              <a:xfrm flipV="1">
                <a:off x="-3000375" y="1147082"/>
                <a:ext cx="0" cy="40005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19 CuadroTexto"/>
              <p:cNvSpPr txBox="1"/>
              <p:nvPr/>
            </p:nvSpPr>
            <p:spPr>
              <a:xfrm>
                <a:off x="-3171825" y="1569357"/>
                <a:ext cx="388782" cy="42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b="1" dirty="0"/>
                  <a:t>N</a:t>
                </a:r>
              </a:p>
            </p:txBody>
          </p:sp>
          <p:sp>
            <p:nvSpPr>
              <p:cNvPr id="40" name="20 CuadroTexto"/>
              <p:cNvSpPr txBox="1"/>
              <p:nvPr/>
            </p:nvSpPr>
            <p:spPr>
              <a:xfrm>
                <a:off x="-1835150" y="5106307"/>
                <a:ext cx="740201" cy="3551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400" dirty="0"/>
                  <a:t>500 m</a:t>
                </a:r>
              </a:p>
            </p:txBody>
          </p:sp>
          <p:cxnSp>
            <p:nvCxnSpPr>
              <p:cNvPr id="41" name="21 Conector recto"/>
              <p:cNvCxnSpPr/>
              <p:nvPr/>
            </p:nvCxnSpPr>
            <p:spPr>
              <a:xfrm rot="5400000">
                <a:off x="-1527175" y="5014232"/>
                <a:ext cx="0" cy="85725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ángulo 41"/>
            <p:cNvSpPr/>
            <p:nvPr/>
          </p:nvSpPr>
          <p:spPr>
            <a:xfrm>
              <a:off x="3252198" y="1055035"/>
              <a:ext cx="1041576" cy="2151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Rectángulo 42"/>
            <p:cNvSpPr/>
            <p:nvPr/>
          </p:nvSpPr>
          <p:spPr>
            <a:xfrm>
              <a:off x="3237483" y="3234268"/>
              <a:ext cx="1087941" cy="291481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2198" y="636752"/>
            <a:ext cx="4988960" cy="25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6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21 Conector recto"/>
          <p:cNvCxnSpPr/>
          <p:nvPr/>
        </p:nvCxnSpPr>
        <p:spPr>
          <a:xfrm>
            <a:off x="4362027" y="1320800"/>
            <a:ext cx="167386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H="1">
            <a:off x="1146387" y="4686300"/>
            <a:ext cx="1579880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flipV="1">
            <a:off x="1152737" y="3581400"/>
            <a:ext cx="0" cy="110490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1159087" y="3575050"/>
            <a:ext cx="744220" cy="0"/>
          </a:xfrm>
          <a:prstGeom prst="line">
            <a:avLst/>
          </a:prstGeom>
          <a:ln w="190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Rectángulo"/>
          <p:cNvSpPr/>
          <p:nvPr/>
        </p:nvSpPr>
        <p:spPr>
          <a:xfrm>
            <a:off x="3144097" y="3412490"/>
            <a:ext cx="463550" cy="33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44" name="43 Conector recto"/>
          <p:cNvCxnSpPr/>
          <p:nvPr/>
        </p:nvCxnSpPr>
        <p:spPr>
          <a:xfrm>
            <a:off x="1152737" y="4267200"/>
            <a:ext cx="952500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2098887" y="4267200"/>
            <a:ext cx="0" cy="41275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 flipV="1">
            <a:off x="2435437" y="4175760"/>
            <a:ext cx="0" cy="9677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 flipH="1">
            <a:off x="717127" y="4166870"/>
            <a:ext cx="1727200" cy="0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 flipH="1">
            <a:off x="1019387" y="4552950"/>
            <a:ext cx="1422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 flipV="1">
            <a:off x="1013037" y="4168140"/>
            <a:ext cx="0" cy="3911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Rectángulo"/>
          <p:cNvSpPr/>
          <p:nvPr/>
        </p:nvSpPr>
        <p:spPr>
          <a:xfrm rot="16200000">
            <a:off x="1543262" y="3965575"/>
            <a:ext cx="285750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3" name="52 Rectángulo"/>
          <p:cNvSpPr/>
          <p:nvPr/>
        </p:nvSpPr>
        <p:spPr>
          <a:xfrm rot="16200000">
            <a:off x="1536912" y="4384675"/>
            <a:ext cx="285750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7" name="56 Conector recto"/>
          <p:cNvCxnSpPr/>
          <p:nvPr/>
        </p:nvCxnSpPr>
        <p:spPr>
          <a:xfrm>
            <a:off x="2151592" y="5114926"/>
            <a:ext cx="0" cy="16287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2684992" y="5124451"/>
            <a:ext cx="0" cy="16287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 flipH="1">
            <a:off x="1930613" y="5105400"/>
            <a:ext cx="2190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 flipH="1">
            <a:off x="2692613" y="5124450"/>
            <a:ext cx="2190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2151592" y="5514975"/>
            <a:ext cx="5334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Elipse"/>
          <p:cNvSpPr/>
          <p:nvPr/>
        </p:nvSpPr>
        <p:spPr>
          <a:xfrm>
            <a:off x="2243033" y="6321584"/>
            <a:ext cx="90011" cy="90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Elipse"/>
          <p:cNvSpPr/>
          <p:nvPr/>
        </p:nvSpPr>
        <p:spPr>
          <a:xfrm>
            <a:off x="2505447" y="6328410"/>
            <a:ext cx="90011" cy="90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/>
          <p:cNvSpPr txBox="1"/>
          <p:nvPr/>
        </p:nvSpPr>
        <p:spPr>
          <a:xfrm>
            <a:off x="3117427" y="3447416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HP 2 E</a:t>
            </a:r>
          </a:p>
        </p:txBody>
      </p:sp>
      <p:sp>
        <p:nvSpPr>
          <p:cNvPr id="67" name="66 CuadroTexto"/>
          <p:cNvSpPr txBox="1"/>
          <p:nvPr/>
        </p:nvSpPr>
        <p:spPr>
          <a:xfrm>
            <a:off x="1877907" y="3457576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HP 1 E</a:t>
            </a:r>
          </a:p>
        </p:txBody>
      </p:sp>
      <p:sp>
        <p:nvSpPr>
          <p:cNvPr id="70" name="69 CuadroTexto"/>
          <p:cNvSpPr txBox="1"/>
          <p:nvPr/>
        </p:nvSpPr>
        <p:spPr>
          <a:xfrm>
            <a:off x="534247" y="5394961"/>
            <a:ext cx="1684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/>
              <a:t>Sefety</a:t>
            </a:r>
            <a:r>
              <a:rPr lang="es-ES" sz="1200" dirty="0"/>
              <a:t> </a:t>
            </a:r>
            <a:r>
              <a:rPr lang="es-ES" sz="1200" dirty="0" err="1"/>
              <a:t>water</a:t>
            </a:r>
            <a:r>
              <a:rPr lang="es-ES" sz="1200" dirty="0"/>
              <a:t> </a:t>
            </a:r>
            <a:r>
              <a:rPr lang="es-ES" sz="1200" dirty="0" err="1"/>
              <a:t>level</a:t>
            </a:r>
            <a:r>
              <a:rPr lang="es-ES" sz="1200" dirty="0"/>
              <a:t>: 37 m</a:t>
            </a:r>
          </a:p>
        </p:txBody>
      </p:sp>
      <p:sp>
        <p:nvSpPr>
          <p:cNvPr id="71" name="70 CuadroTexto"/>
          <p:cNvSpPr txBox="1"/>
          <p:nvPr/>
        </p:nvSpPr>
        <p:spPr>
          <a:xfrm>
            <a:off x="444646" y="6009882"/>
            <a:ext cx="1645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2 </a:t>
            </a:r>
            <a:r>
              <a:rPr lang="es-ES" sz="1200" dirty="0" err="1"/>
              <a:t>pumps</a:t>
            </a:r>
            <a:r>
              <a:rPr lang="es-ES" sz="1200" dirty="0"/>
              <a:t>: </a:t>
            </a:r>
          </a:p>
          <a:p>
            <a:r>
              <a:rPr lang="es-ES" sz="1200" dirty="0"/>
              <a:t>90 kW - 330 m3/h </a:t>
            </a:r>
            <a:r>
              <a:rPr lang="es-ES" sz="1200" dirty="0" err="1"/>
              <a:t>each</a:t>
            </a:r>
            <a:endParaRPr lang="es-ES" sz="1200" dirty="0"/>
          </a:p>
        </p:txBody>
      </p:sp>
      <p:sp>
        <p:nvSpPr>
          <p:cNvPr id="73" name="72 CuadroTexto"/>
          <p:cNvSpPr txBox="1"/>
          <p:nvPr/>
        </p:nvSpPr>
        <p:spPr>
          <a:xfrm>
            <a:off x="668583" y="6424318"/>
            <a:ext cx="1366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85 m – 95 m </a:t>
            </a:r>
            <a:r>
              <a:rPr lang="es-ES" sz="1200" dirty="0" err="1"/>
              <a:t>depth</a:t>
            </a:r>
            <a:endParaRPr lang="es-ES" sz="1200" dirty="0"/>
          </a:p>
        </p:txBody>
      </p:sp>
      <p:sp>
        <p:nvSpPr>
          <p:cNvPr id="74" name="73 CuadroTexto"/>
          <p:cNvSpPr txBox="1"/>
          <p:nvPr/>
        </p:nvSpPr>
        <p:spPr>
          <a:xfrm>
            <a:off x="2452582" y="4768851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FF0000"/>
                </a:solidFill>
              </a:rPr>
              <a:t>23 </a:t>
            </a:r>
            <a:r>
              <a:rPr lang="es-ES" sz="1200" b="1" dirty="0" err="1">
                <a:solidFill>
                  <a:srgbClr val="FF0000"/>
                </a:solidFill>
              </a:rPr>
              <a:t>ºC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1317027" y="287747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</a:rPr>
              <a:t>80ºC</a:t>
            </a:r>
          </a:p>
        </p:txBody>
      </p:sp>
      <p:sp>
        <p:nvSpPr>
          <p:cNvPr id="77" name="76 CuadroTexto"/>
          <p:cNvSpPr txBox="1"/>
          <p:nvPr/>
        </p:nvSpPr>
        <p:spPr>
          <a:xfrm>
            <a:off x="235162" y="3729991"/>
            <a:ext cx="910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FF0000"/>
                </a:solidFill>
              </a:rPr>
              <a:t>To </a:t>
            </a:r>
            <a:r>
              <a:rPr lang="es-ES" sz="1200" b="1" dirty="0" err="1">
                <a:solidFill>
                  <a:srgbClr val="FF0000"/>
                </a:solidFill>
              </a:rPr>
              <a:t>the</a:t>
            </a:r>
            <a:r>
              <a:rPr lang="es-ES" sz="1200" b="1" dirty="0">
                <a:solidFill>
                  <a:srgbClr val="FF0000"/>
                </a:solidFill>
              </a:rPr>
              <a:t> </a:t>
            </a:r>
            <a:r>
              <a:rPr lang="es-ES" sz="1200" b="1" dirty="0" err="1">
                <a:solidFill>
                  <a:srgbClr val="FF0000"/>
                </a:solidFill>
              </a:rPr>
              <a:t>river</a:t>
            </a:r>
            <a:endParaRPr lang="es-ES" sz="1200" b="1" dirty="0">
              <a:solidFill>
                <a:srgbClr val="FF0000"/>
              </a:solidFill>
            </a:endParaRPr>
          </a:p>
          <a:p>
            <a:r>
              <a:rPr lang="es-ES" sz="1200" b="1" dirty="0">
                <a:solidFill>
                  <a:srgbClr val="FF0000"/>
                </a:solidFill>
              </a:rPr>
              <a:t>18 </a:t>
            </a:r>
            <a:r>
              <a:rPr lang="es-ES" sz="1200" b="1" dirty="0" err="1">
                <a:solidFill>
                  <a:srgbClr val="FF0000"/>
                </a:solidFill>
              </a:rPr>
              <a:t>ºC</a:t>
            </a:r>
            <a:endParaRPr lang="es-ES" sz="1200" b="1" dirty="0">
              <a:solidFill>
                <a:srgbClr val="FF0000"/>
              </a:solidFill>
            </a:endParaRPr>
          </a:p>
        </p:txBody>
      </p:sp>
      <p:cxnSp>
        <p:nvCxnSpPr>
          <p:cNvPr id="83" name="82 Conector recto"/>
          <p:cNvCxnSpPr/>
          <p:nvPr/>
        </p:nvCxnSpPr>
        <p:spPr>
          <a:xfrm flipV="1">
            <a:off x="2284942" y="5135880"/>
            <a:ext cx="281940" cy="12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2288117" y="5137150"/>
            <a:ext cx="0" cy="1168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"/>
          <p:cNvCxnSpPr/>
          <p:nvPr/>
        </p:nvCxnSpPr>
        <p:spPr>
          <a:xfrm>
            <a:off x="2561167" y="5137150"/>
            <a:ext cx="0" cy="1168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88 CuadroTexto"/>
          <p:cNvSpPr txBox="1"/>
          <p:nvPr/>
        </p:nvSpPr>
        <p:spPr>
          <a:xfrm>
            <a:off x="2185882" y="640318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/>
              <a:t>5</a:t>
            </a:r>
          </a:p>
        </p:txBody>
      </p:sp>
      <p:sp>
        <p:nvSpPr>
          <p:cNvPr id="107" name="106 CuadroTexto"/>
          <p:cNvSpPr txBox="1"/>
          <p:nvPr/>
        </p:nvSpPr>
        <p:spPr>
          <a:xfrm>
            <a:off x="2429722" y="641080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/>
              <a:t>6</a:t>
            </a:r>
          </a:p>
        </p:txBody>
      </p:sp>
      <p:cxnSp>
        <p:nvCxnSpPr>
          <p:cNvPr id="112" name="111 Conector recto"/>
          <p:cNvCxnSpPr/>
          <p:nvPr/>
        </p:nvCxnSpPr>
        <p:spPr>
          <a:xfrm>
            <a:off x="6015567" y="1316990"/>
            <a:ext cx="249682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118 Rectángulo"/>
          <p:cNvSpPr/>
          <p:nvPr/>
        </p:nvSpPr>
        <p:spPr>
          <a:xfrm>
            <a:off x="1907117" y="3401060"/>
            <a:ext cx="463550" cy="33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21" name="120 Conector recto"/>
          <p:cNvCxnSpPr/>
          <p:nvPr/>
        </p:nvCxnSpPr>
        <p:spPr>
          <a:xfrm>
            <a:off x="2371937" y="3572510"/>
            <a:ext cx="754380" cy="0"/>
          </a:xfrm>
          <a:prstGeom prst="line">
            <a:avLst/>
          </a:prstGeom>
          <a:ln w="190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122 Conector recto"/>
          <p:cNvCxnSpPr/>
          <p:nvPr/>
        </p:nvCxnSpPr>
        <p:spPr>
          <a:xfrm>
            <a:off x="3624157" y="3573780"/>
            <a:ext cx="491490" cy="0"/>
          </a:xfrm>
          <a:prstGeom prst="line">
            <a:avLst/>
          </a:prstGeom>
          <a:ln w="190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123 Conector recto"/>
          <p:cNvCxnSpPr/>
          <p:nvPr/>
        </p:nvCxnSpPr>
        <p:spPr>
          <a:xfrm flipV="1">
            <a:off x="4353137" y="1303020"/>
            <a:ext cx="0" cy="287274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129 Conector recto"/>
          <p:cNvCxnSpPr/>
          <p:nvPr/>
        </p:nvCxnSpPr>
        <p:spPr>
          <a:xfrm>
            <a:off x="4362027" y="1864360"/>
            <a:ext cx="146812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130 Conector recto"/>
          <p:cNvCxnSpPr/>
          <p:nvPr/>
        </p:nvCxnSpPr>
        <p:spPr>
          <a:xfrm>
            <a:off x="5799667" y="1868170"/>
            <a:ext cx="211074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131 Conector recto"/>
          <p:cNvCxnSpPr/>
          <p:nvPr/>
        </p:nvCxnSpPr>
        <p:spPr>
          <a:xfrm>
            <a:off x="4349327" y="2618740"/>
            <a:ext cx="117602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132 Conector recto"/>
          <p:cNvCxnSpPr/>
          <p:nvPr/>
        </p:nvCxnSpPr>
        <p:spPr>
          <a:xfrm>
            <a:off x="5517727" y="2622550"/>
            <a:ext cx="11049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135 Conector recto"/>
          <p:cNvCxnSpPr/>
          <p:nvPr/>
        </p:nvCxnSpPr>
        <p:spPr>
          <a:xfrm>
            <a:off x="6627707" y="2237740"/>
            <a:ext cx="0" cy="71120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137 Conector recto"/>
          <p:cNvCxnSpPr/>
          <p:nvPr/>
        </p:nvCxnSpPr>
        <p:spPr>
          <a:xfrm>
            <a:off x="6623897" y="2247900"/>
            <a:ext cx="41021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140 Conector recto"/>
          <p:cNvCxnSpPr/>
          <p:nvPr/>
        </p:nvCxnSpPr>
        <p:spPr>
          <a:xfrm>
            <a:off x="6631517" y="2956560"/>
            <a:ext cx="41021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142 Rectángulo"/>
          <p:cNvSpPr/>
          <p:nvPr/>
        </p:nvSpPr>
        <p:spPr>
          <a:xfrm>
            <a:off x="8518737" y="1112520"/>
            <a:ext cx="69469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4" name="143 CuadroTexto"/>
          <p:cNvSpPr txBox="1"/>
          <p:nvPr/>
        </p:nvSpPr>
        <p:spPr>
          <a:xfrm>
            <a:off x="8489527" y="1118235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 err="1"/>
              <a:t>Secondary</a:t>
            </a:r>
            <a:r>
              <a:rPr lang="es-ES" sz="1000" dirty="0"/>
              <a:t> </a:t>
            </a:r>
          </a:p>
          <a:p>
            <a:pPr algn="ctr"/>
            <a:r>
              <a:rPr lang="es-ES" sz="1000" dirty="0" err="1"/>
              <a:t>School</a:t>
            </a:r>
            <a:r>
              <a:rPr lang="es-ES" sz="1000" dirty="0"/>
              <a:t> </a:t>
            </a:r>
          </a:p>
        </p:txBody>
      </p:sp>
      <p:sp>
        <p:nvSpPr>
          <p:cNvPr id="145" name="144 Rectángulo"/>
          <p:cNvSpPr/>
          <p:nvPr/>
        </p:nvSpPr>
        <p:spPr>
          <a:xfrm>
            <a:off x="7924377" y="1653540"/>
            <a:ext cx="94615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6" name="145 CuadroTexto"/>
          <p:cNvSpPr txBox="1"/>
          <p:nvPr/>
        </p:nvSpPr>
        <p:spPr>
          <a:xfrm>
            <a:off x="7932934" y="1682115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 err="1"/>
              <a:t>Main</a:t>
            </a:r>
            <a:r>
              <a:rPr lang="es-ES" sz="1000" dirty="0"/>
              <a:t> </a:t>
            </a:r>
            <a:r>
              <a:rPr lang="es-ES" sz="1000" dirty="0" err="1"/>
              <a:t>building</a:t>
            </a:r>
            <a:r>
              <a:rPr lang="es-ES" sz="1000" dirty="0"/>
              <a:t> </a:t>
            </a:r>
          </a:p>
          <a:p>
            <a:pPr algn="ctr"/>
            <a:r>
              <a:rPr lang="es-ES" sz="1000" dirty="0"/>
              <a:t>Univ. Oviedo</a:t>
            </a:r>
          </a:p>
        </p:txBody>
      </p:sp>
      <p:sp>
        <p:nvSpPr>
          <p:cNvPr id="153" name="152 Rectángulo"/>
          <p:cNvSpPr/>
          <p:nvPr/>
        </p:nvSpPr>
        <p:spPr>
          <a:xfrm>
            <a:off x="7040457" y="1996440"/>
            <a:ext cx="69469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4" name="153 CuadroTexto"/>
          <p:cNvSpPr txBox="1"/>
          <p:nvPr/>
        </p:nvSpPr>
        <p:spPr>
          <a:xfrm>
            <a:off x="7011247" y="2002155"/>
            <a:ext cx="7569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 err="1"/>
              <a:t>Residential</a:t>
            </a:r>
            <a:endParaRPr lang="es-ES" sz="1000" dirty="0"/>
          </a:p>
          <a:p>
            <a:pPr algn="ctr"/>
            <a:r>
              <a:rPr lang="es-ES" sz="1000" dirty="0" err="1"/>
              <a:t>building</a:t>
            </a:r>
            <a:endParaRPr lang="es-ES" sz="1000" dirty="0"/>
          </a:p>
          <a:p>
            <a:pPr algn="ctr"/>
            <a:r>
              <a:rPr lang="es-ES" sz="1000" dirty="0"/>
              <a:t>M9</a:t>
            </a:r>
          </a:p>
        </p:txBody>
      </p:sp>
      <p:sp>
        <p:nvSpPr>
          <p:cNvPr id="156" name="155 Rectángulo"/>
          <p:cNvSpPr/>
          <p:nvPr/>
        </p:nvSpPr>
        <p:spPr>
          <a:xfrm>
            <a:off x="7048077" y="2667000"/>
            <a:ext cx="69469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7" name="156 CuadroTexto"/>
          <p:cNvSpPr txBox="1"/>
          <p:nvPr/>
        </p:nvSpPr>
        <p:spPr>
          <a:xfrm>
            <a:off x="7018867" y="2672715"/>
            <a:ext cx="7569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 err="1"/>
              <a:t>Residential</a:t>
            </a:r>
            <a:endParaRPr lang="es-ES" sz="1000" dirty="0"/>
          </a:p>
          <a:p>
            <a:pPr algn="ctr"/>
            <a:r>
              <a:rPr lang="es-ES" sz="1000" dirty="0" err="1"/>
              <a:t>building</a:t>
            </a:r>
            <a:endParaRPr lang="es-ES" sz="1000" dirty="0"/>
          </a:p>
          <a:p>
            <a:pPr algn="ctr"/>
            <a:r>
              <a:rPr lang="es-ES" sz="1000" dirty="0"/>
              <a:t>M10</a:t>
            </a:r>
          </a:p>
        </p:txBody>
      </p:sp>
      <p:cxnSp>
        <p:nvCxnSpPr>
          <p:cNvPr id="159" name="158 Conector recto"/>
          <p:cNvCxnSpPr/>
          <p:nvPr/>
        </p:nvCxnSpPr>
        <p:spPr>
          <a:xfrm flipV="1">
            <a:off x="9168977" y="1531620"/>
            <a:ext cx="0" cy="261077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160 Conector recto"/>
          <p:cNvCxnSpPr/>
          <p:nvPr/>
        </p:nvCxnSpPr>
        <p:spPr>
          <a:xfrm>
            <a:off x="4336627" y="4144270"/>
            <a:ext cx="48387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163 Conector recto"/>
          <p:cNvCxnSpPr/>
          <p:nvPr/>
        </p:nvCxnSpPr>
        <p:spPr>
          <a:xfrm flipV="1">
            <a:off x="8406977" y="2057400"/>
            <a:ext cx="0" cy="180594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165 Conector recto"/>
          <p:cNvCxnSpPr/>
          <p:nvPr/>
        </p:nvCxnSpPr>
        <p:spPr>
          <a:xfrm>
            <a:off x="4359487" y="3854450"/>
            <a:ext cx="406146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167 Conector recto"/>
          <p:cNvCxnSpPr/>
          <p:nvPr/>
        </p:nvCxnSpPr>
        <p:spPr>
          <a:xfrm>
            <a:off x="7736417" y="2240280"/>
            <a:ext cx="21209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169 Conector recto"/>
          <p:cNvCxnSpPr/>
          <p:nvPr/>
        </p:nvCxnSpPr>
        <p:spPr>
          <a:xfrm>
            <a:off x="7736417" y="2956560"/>
            <a:ext cx="21209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170 Conector recto"/>
          <p:cNvCxnSpPr/>
          <p:nvPr/>
        </p:nvCxnSpPr>
        <p:spPr>
          <a:xfrm>
            <a:off x="7930727" y="2222500"/>
            <a:ext cx="0" cy="135128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172 Conector recto"/>
          <p:cNvCxnSpPr/>
          <p:nvPr/>
        </p:nvCxnSpPr>
        <p:spPr>
          <a:xfrm>
            <a:off x="4359487" y="3580130"/>
            <a:ext cx="35814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174 Conector recto"/>
          <p:cNvCxnSpPr/>
          <p:nvPr/>
        </p:nvCxnSpPr>
        <p:spPr>
          <a:xfrm flipV="1">
            <a:off x="5663777" y="1318261"/>
            <a:ext cx="0" cy="2813619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176 Conector recto"/>
          <p:cNvCxnSpPr/>
          <p:nvPr/>
        </p:nvCxnSpPr>
        <p:spPr>
          <a:xfrm flipV="1">
            <a:off x="5333577" y="1874520"/>
            <a:ext cx="0" cy="198882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178 Conector recto"/>
          <p:cNvCxnSpPr/>
          <p:nvPr/>
        </p:nvCxnSpPr>
        <p:spPr>
          <a:xfrm flipV="1">
            <a:off x="5082117" y="2618740"/>
            <a:ext cx="1270" cy="97028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190 CuadroTexto"/>
          <p:cNvSpPr txBox="1"/>
          <p:nvPr/>
        </p:nvSpPr>
        <p:spPr>
          <a:xfrm>
            <a:off x="6863293" y="1029971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>
                <a:solidFill>
                  <a:srgbClr val="0070C0"/>
                </a:solidFill>
              </a:rPr>
              <a:t>Tª</a:t>
            </a:r>
            <a:r>
              <a:rPr lang="es-ES" sz="1200" b="1" dirty="0">
                <a:solidFill>
                  <a:srgbClr val="0070C0"/>
                </a:solidFill>
              </a:rPr>
              <a:t> = 75 </a:t>
            </a:r>
            <a:r>
              <a:rPr lang="es-ES" sz="1200" b="1" dirty="0" err="1">
                <a:solidFill>
                  <a:srgbClr val="0070C0"/>
                </a:solidFill>
              </a:rPr>
              <a:t>ºC</a:t>
            </a:r>
            <a:endParaRPr lang="es-ES" sz="1200" b="1" dirty="0">
              <a:solidFill>
                <a:srgbClr val="0070C0"/>
              </a:solidFill>
            </a:endParaRPr>
          </a:p>
        </p:txBody>
      </p:sp>
      <p:cxnSp>
        <p:nvCxnSpPr>
          <p:cNvPr id="194" name="193 Conector recto"/>
          <p:cNvCxnSpPr/>
          <p:nvPr/>
        </p:nvCxnSpPr>
        <p:spPr>
          <a:xfrm flipH="1">
            <a:off x="2721189" y="4686300"/>
            <a:ext cx="1363979" cy="0"/>
          </a:xfrm>
          <a:prstGeom prst="line">
            <a:avLst/>
          </a:prstGeom>
          <a:ln w="19050">
            <a:solidFill>
              <a:srgbClr val="0099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196 CuadroTexto"/>
          <p:cNvSpPr txBox="1"/>
          <p:nvPr/>
        </p:nvSpPr>
        <p:spPr>
          <a:xfrm>
            <a:off x="6771853" y="1578611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>
                <a:solidFill>
                  <a:srgbClr val="0070C0"/>
                </a:solidFill>
              </a:rPr>
              <a:t>Tª</a:t>
            </a:r>
            <a:r>
              <a:rPr lang="es-ES" sz="1200" b="1" dirty="0">
                <a:solidFill>
                  <a:srgbClr val="0070C0"/>
                </a:solidFill>
              </a:rPr>
              <a:t> = 80 </a:t>
            </a:r>
            <a:r>
              <a:rPr lang="es-ES" sz="1200" b="1" dirty="0" err="1">
                <a:solidFill>
                  <a:srgbClr val="0070C0"/>
                </a:solidFill>
              </a:rPr>
              <a:t>ºC</a:t>
            </a:r>
            <a:endParaRPr lang="es-ES" sz="1200" b="1" dirty="0">
              <a:solidFill>
                <a:srgbClr val="0070C0"/>
              </a:solidFill>
            </a:endParaRPr>
          </a:p>
        </p:txBody>
      </p:sp>
      <p:sp>
        <p:nvSpPr>
          <p:cNvPr id="198" name="197 CuadroTexto"/>
          <p:cNvSpPr txBox="1"/>
          <p:nvPr/>
        </p:nvSpPr>
        <p:spPr>
          <a:xfrm>
            <a:off x="5766013" y="2340611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>
                <a:solidFill>
                  <a:srgbClr val="0070C0"/>
                </a:solidFill>
              </a:rPr>
              <a:t>Tª</a:t>
            </a:r>
            <a:r>
              <a:rPr lang="es-ES" sz="1200" b="1" dirty="0">
                <a:solidFill>
                  <a:srgbClr val="0070C0"/>
                </a:solidFill>
              </a:rPr>
              <a:t> = 50 </a:t>
            </a:r>
            <a:r>
              <a:rPr lang="es-ES" sz="1200" b="1" dirty="0" err="1">
                <a:solidFill>
                  <a:srgbClr val="0070C0"/>
                </a:solidFill>
              </a:rPr>
              <a:t>ºC</a:t>
            </a:r>
            <a:endParaRPr lang="es-ES" sz="1200" b="1" dirty="0">
              <a:solidFill>
                <a:srgbClr val="0070C0"/>
              </a:solidFill>
            </a:endParaRPr>
          </a:p>
        </p:txBody>
      </p:sp>
      <p:sp>
        <p:nvSpPr>
          <p:cNvPr id="202" name="201 CuadroTexto"/>
          <p:cNvSpPr txBox="1"/>
          <p:nvPr/>
        </p:nvSpPr>
        <p:spPr>
          <a:xfrm>
            <a:off x="6482819" y="3591342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>
                <a:solidFill>
                  <a:srgbClr val="0070C0"/>
                </a:solidFill>
              </a:rPr>
              <a:t>Tª</a:t>
            </a:r>
            <a:r>
              <a:rPr lang="es-ES" sz="1200" b="1" dirty="0">
                <a:solidFill>
                  <a:srgbClr val="0070C0"/>
                </a:solidFill>
              </a:rPr>
              <a:t> = 65 </a:t>
            </a:r>
            <a:r>
              <a:rPr lang="es-ES" sz="1200" b="1" dirty="0" err="1">
                <a:solidFill>
                  <a:srgbClr val="0070C0"/>
                </a:solidFill>
              </a:rPr>
              <a:t>ºC</a:t>
            </a:r>
            <a:endParaRPr lang="es-ES" sz="1200" b="1" dirty="0">
              <a:solidFill>
                <a:srgbClr val="0070C0"/>
              </a:solidFill>
            </a:endParaRPr>
          </a:p>
        </p:txBody>
      </p:sp>
      <p:sp>
        <p:nvSpPr>
          <p:cNvPr id="203" name="202 CuadroTexto"/>
          <p:cNvSpPr txBox="1"/>
          <p:nvPr/>
        </p:nvSpPr>
        <p:spPr>
          <a:xfrm>
            <a:off x="6979359" y="3875121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>
                <a:solidFill>
                  <a:srgbClr val="0070C0"/>
                </a:solidFill>
              </a:rPr>
              <a:t>Tª</a:t>
            </a:r>
            <a:r>
              <a:rPr lang="es-ES" sz="1200" b="1" dirty="0">
                <a:solidFill>
                  <a:srgbClr val="0070C0"/>
                </a:solidFill>
              </a:rPr>
              <a:t> = 60 </a:t>
            </a:r>
            <a:r>
              <a:rPr lang="es-ES" sz="1200" b="1" dirty="0" err="1">
                <a:solidFill>
                  <a:srgbClr val="0070C0"/>
                </a:solidFill>
              </a:rPr>
              <a:t>ºC</a:t>
            </a:r>
            <a:endParaRPr lang="es-ES" sz="1200" b="1" dirty="0">
              <a:solidFill>
                <a:srgbClr val="0070C0"/>
              </a:solidFill>
            </a:endParaRPr>
          </a:p>
        </p:txBody>
      </p:sp>
      <p:sp>
        <p:nvSpPr>
          <p:cNvPr id="206" name="205 CuadroTexto"/>
          <p:cNvSpPr txBox="1"/>
          <p:nvPr/>
        </p:nvSpPr>
        <p:spPr>
          <a:xfrm>
            <a:off x="5988832" y="3318073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>
                <a:solidFill>
                  <a:srgbClr val="0070C0"/>
                </a:solidFill>
              </a:rPr>
              <a:t>Tª</a:t>
            </a:r>
            <a:r>
              <a:rPr lang="es-ES" sz="1200" b="1" dirty="0">
                <a:solidFill>
                  <a:srgbClr val="0070C0"/>
                </a:solidFill>
              </a:rPr>
              <a:t> = 40 </a:t>
            </a:r>
            <a:r>
              <a:rPr lang="es-ES" sz="1200" b="1" dirty="0" err="1">
                <a:solidFill>
                  <a:srgbClr val="0070C0"/>
                </a:solidFill>
              </a:rPr>
              <a:t>ºC</a:t>
            </a:r>
            <a:endParaRPr lang="es-ES" sz="1200" b="1" dirty="0">
              <a:solidFill>
                <a:srgbClr val="0070C0"/>
              </a:solidFill>
            </a:endParaRPr>
          </a:p>
        </p:txBody>
      </p:sp>
      <p:sp>
        <p:nvSpPr>
          <p:cNvPr id="207" name="206 CuadroTexto"/>
          <p:cNvSpPr txBox="1"/>
          <p:nvPr/>
        </p:nvSpPr>
        <p:spPr>
          <a:xfrm>
            <a:off x="1275468" y="329679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009900"/>
                </a:solidFill>
              </a:rPr>
              <a:t>20ºC</a:t>
            </a:r>
          </a:p>
        </p:txBody>
      </p:sp>
      <p:sp>
        <p:nvSpPr>
          <p:cNvPr id="208" name="207 CuadroTexto"/>
          <p:cNvSpPr txBox="1"/>
          <p:nvPr/>
        </p:nvSpPr>
        <p:spPr>
          <a:xfrm>
            <a:off x="3610144" y="328914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009900"/>
                </a:solidFill>
              </a:rPr>
              <a:t>15ºC</a:t>
            </a:r>
          </a:p>
        </p:txBody>
      </p:sp>
      <p:cxnSp>
        <p:nvCxnSpPr>
          <p:cNvPr id="86" name="85 Conector recto"/>
          <p:cNvCxnSpPr/>
          <p:nvPr/>
        </p:nvCxnSpPr>
        <p:spPr>
          <a:xfrm flipV="1">
            <a:off x="4111202" y="3571877"/>
            <a:ext cx="0" cy="1123949"/>
          </a:xfrm>
          <a:prstGeom prst="line">
            <a:avLst/>
          </a:prstGeom>
          <a:ln w="19050">
            <a:solidFill>
              <a:srgbClr val="0099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2404280" y="3291052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009900"/>
                </a:solidFill>
              </a:rPr>
              <a:t>17.5ºC</a:t>
            </a:r>
          </a:p>
        </p:txBody>
      </p:sp>
      <p:sp>
        <p:nvSpPr>
          <p:cNvPr id="94" name="93 Rectángulo"/>
          <p:cNvSpPr/>
          <p:nvPr/>
        </p:nvSpPr>
        <p:spPr>
          <a:xfrm>
            <a:off x="3144097" y="2974340"/>
            <a:ext cx="463550" cy="33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5" name="94 CuadroTexto"/>
          <p:cNvSpPr txBox="1"/>
          <p:nvPr/>
        </p:nvSpPr>
        <p:spPr>
          <a:xfrm>
            <a:off x="3136477" y="3028316"/>
            <a:ext cx="522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HP 2 C</a:t>
            </a:r>
          </a:p>
        </p:txBody>
      </p:sp>
      <p:sp>
        <p:nvSpPr>
          <p:cNvPr id="96" name="95 CuadroTexto"/>
          <p:cNvSpPr txBox="1"/>
          <p:nvPr/>
        </p:nvSpPr>
        <p:spPr>
          <a:xfrm>
            <a:off x="1877907" y="3019426"/>
            <a:ext cx="52290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000" dirty="0"/>
              <a:t>HP 1 C</a:t>
            </a:r>
          </a:p>
        </p:txBody>
      </p:sp>
      <p:sp>
        <p:nvSpPr>
          <p:cNvPr id="97" name="96 Rectángulo"/>
          <p:cNvSpPr/>
          <p:nvPr/>
        </p:nvSpPr>
        <p:spPr>
          <a:xfrm>
            <a:off x="1907117" y="2962910"/>
            <a:ext cx="463550" cy="33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98" name="97 Conector recto"/>
          <p:cNvCxnSpPr/>
          <p:nvPr/>
        </p:nvCxnSpPr>
        <p:spPr>
          <a:xfrm>
            <a:off x="2371937" y="3134360"/>
            <a:ext cx="75438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98 CuadroTexto"/>
          <p:cNvSpPr txBox="1"/>
          <p:nvPr/>
        </p:nvSpPr>
        <p:spPr>
          <a:xfrm>
            <a:off x="2442380" y="2843377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</a:rPr>
              <a:t>72.5ºC</a:t>
            </a:r>
          </a:p>
        </p:txBody>
      </p:sp>
      <p:cxnSp>
        <p:nvCxnSpPr>
          <p:cNvPr id="100" name="99 Conector recto"/>
          <p:cNvCxnSpPr/>
          <p:nvPr/>
        </p:nvCxnSpPr>
        <p:spPr>
          <a:xfrm>
            <a:off x="3619713" y="3153410"/>
            <a:ext cx="732155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recto"/>
          <p:cNvCxnSpPr/>
          <p:nvPr/>
        </p:nvCxnSpPr>
        <p:spPr>
          <a:xfrm>
            <a:off x="1132418" y="3153410"/>
            <a:ext cx="752475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recto"/>
          <p:cNvCxnSpPr/>
          <p:nvPr/>
        </p:nvCxnSpPr>
        <p:spPr>
          <a:xfrm flipV="1">
            <a:off x="1148927" y="2340611"/>
            <a:ext cx="0" cy="821691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recto"/>
          <p:cNvCxnSpPr/>
          <p:nvPr/>
        </p:nvCxnSpPr>
        <p:spPr>
          <a:xfrm>
            <a:off x="1138767" y="2345690"/>
            <a:ext cx="32131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109 CuadroTexto"/>
          <p:cNvSpPr txBox="1"/>
          <p:nvPr/>
        </p:nvSpPr>
        <p:spPr>
          <a:xfrm>
            <a:off x="3671104" y="286242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</a:rPr>
              <a:t>65ºC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532592" y="4095751"/>
            <a:ext cx="1499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err="1">
                <a:solidFill>
                  <a:srgbClr val="009900"/>
                </a:solidFill>
              </a:rPr>
              <a:t>Evaporator</a:t>
            </a:r>
            <a:r>
              <a:rPr lang="es-ES" sz="1400" b="1" dirty="0">
                <a:solidFill>
                  <a:srgbClr val="009900"/>
                </a:solidFill>
              </a:rPr>
              <a:t> </a:t>
            </a:r>
            <a:r>
              <a:rPr lang="es-ES" sz="1400" b="1" dirty="0" err="1">
                <a:solidFill>
                  <a:srgbClr val="009900"/>
                </a:solidFill>
              </a:rPr>
              <a:t>circuit</a:t>
            </a:r>
            <a:endParaRPr lang="es-ES" sz="1400" b="1" dirty="0">
              <a:solidFill>
                <a:srgbClr val="009900"/>
              </a:solidFill>
            </a:endParaRPr>
          </a:p>
        </p:txBody>
      </p:sp>
      <p:sp>
        <p:nvSpPr>
          <p:cNvPr id="104" name="103 CuadroTexto"/>
          <p:cNvSpPr txBox="1"/>
          <p:nvPr/>
        </p:nvSpPr>
        <p:spPr>
          <a:xfrm>
            <a:off x="2103967" y="2428876"/>
            <a:ext cx="1480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err="1">
                <a:solidFill>
                  <a:srgbClr val="0070C0"/>
                </a:solidFill>
              </a:rPr>
              <a:t>Condenser</a:t>
            </a:r>
            <a:r>
              <a:rPr lang="es-ES" sz="1400" b="1" dirty="0">
                <a:solidFill>
                  <a:srgbClr val="0070C0"/>
                </a:solidFill>
              </a:rPr>
              <a:t> </a:t>
            </a:r>
            <a:r>
              <a:rPr lang="es-ES" sz="1400" b="1" dirty="0" err="1">
                <a:solidFill>
                  <a:srgbClr val="0070C0"/>
                </a:solidFill>
              </a:rPr>
              <a:t>circuit</a:t>
            </a:r>
            <a:endParaRPr lang="es-ES" sz="1400" b="1" dirty="0">
              <a:solidFill>
                <a:srgbClr val="0070C0"/>
              </a:solidFill>
            </a:endParaRPr>
          </a:p>
        </p:txBody>
      </p:sp>
      <p:sp>
        <p:nvSpPr>
          <p:cNvPr id="134" name="AutoShape 6" descr="Resultado de imagen de sÃ­mbolo hospital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2" name="Picture 2" descr="\\svrdoc\Nuevos Desarrollos\Eficiencia y Servicios Energéticos\Geotermia\GEOTERMIA DH\DH MIERES\OBRA\Fotos\Fotos 24042019\20190424_1611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0245" y="1921573"/>
            <a:ext cx="2898062" cy="163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Marcador de contenido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316" y="4702138"/>
            <a:ext cx="2489138" cy="1866853"/>
          </a:xfrm>
          <a:prstGeom prst="rect">
            <a:avLst/>
          </a:prstGeom>
        </p:spPr>
      </p:pic>
      <p:sp>
        <p:nvSpPr>
          <p:cNvPr id="149" name="CuadroTexto 148"/>
          <p:cNvSpPr txBox="1"/>
          <p:nvPr/>
        </p:nvSpPr>
        <p:spPr>
          <a:xfrm>
            <a:off x="9181317" y="3318999"/>
            <a:ext cx="235513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000" dirty="0" err="1"/>
              <a:t>Barredo</a:t>
            </a:r>
            <a:r>
              <a:rPr lang="es-ES" sz="1000" dirty="0"/>
              <a:t> </a:t>
            </a:r>
            <a:r>
              <a:rPr lang="es-ES" sz="1000" dirty="0" err="1"/>
              <a:t>District</a:t>
            </a:r>
            <a:r>
              <a:rPr lang="es-ES" sz="1000" dirty="0"/>
              <a:t> </a:t>
            </a:r>
            <a:r>
              <a:rPr lang="es-ES" sz="1000" dirty="0" err="1"/>
              <a:t>Heating</a:t>
            </a:r>
            <a:r>
              <a:rPr lang="es-ES" sz="1000" dirty="0"/>
              <a:t> </a:t>
            </a:r>
            <a:r>
              <a:rPr lang="es-ES" sz="1000" dirty="0" err="1"/>
              <a:t>pumping</a:t>
            </a:r>
            <a:r>
              <a:rPr lang="es-ES" sz="1000" dirty="0"/>
              <a:t> </a:t>
            </a:r>
            <a:r>
              <a:rPr lang="es-ES" sz="1000" dirty="0" err="1"/>
              <a:t>system</a:t>
            </a:r>
            <a:endParaRPr lang="es-ES" sz="1000" dirty="0"/>
          </a:p>
        </p:txBody>
      </p:sp>
      <p:sp>
        <p:nvSpPr>
          <p:cNvPr id="151" name="CuadroTexto 150"/>
          <p:cNvSpPr txBox="1"/>
          <p:nvPr/>
        </p:nvSpPr>
        <p:spPr>
          <a:xfrm>
            <a:off x="4383407" y="4693165"/>
            <a:ext cx="208743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000" dirty="0" err="1"/>
              <a:t>Barredo</a:t>
            </a:r>
            <a:r>
              <a:rPr lang="es-ES" sz="1000" dirty="0"/>
              <a:t> </a:t>
            </a:r>
            <a:r>
              <a:rPr lang="es-ES" sz="1000" dirty="0" err="1"/>
              <a:t>District</a:t>
            </a:r>
            <a:r>
              <a:rPr lang="es-ES" sz="1000" dirty="0"/>
              <a:t> </a:t>
            </a:r>
            <a:r>
              <a:rPr lang="es-ES" sz="1000" dirty="0" err="1"/>
              <a:t>Heating</a:t>
            </a:r>
            <a:r>
              <a:rPr lang="es-ES" sz="1000" dirty="0"/>
              <a:t> </a:t>
            </a:r>
            <a:r>
              <a:rPr lang="es-ES" sz="1000" dirty="0" err="1"/>
              <a:t>heat</a:t>
            </a:r>
            <a:r>
              <a:rPr lang="es-ES" sz="1000" dirty="0"/>
              <a:t> </a:t>
            </a:r>
            <a:r>
              <a:rPr lang="es-ES" sz="1000" dirty="0" err="1"/>
              <a:t>pumps</a:t>
            </a:r>
            <a:endParaRPr lang="es-ES" sz="1000" dirty="0"/>
          </a:p>
        </p:txBody>
      </p:sp>
      <p:pic>
        <p:nvPicPr>
          <p:cNvPr id="155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035" y="601869"/>
            <a:ext cx="2866612" cy="162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" name="CuadroTexto 157"/>
          <p:cNvSpPr txBox="1"/>
          <p:nvPr/>
        </p:nvSpPr>
        <p:spPr>
          <a:xfrm>
            <a:off x="637440" y="2005171"/>
            <a:ext cx="234872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000" dirty="0" err="1"/>
              <a:t>Barredo</a:t>
            </a:r>
            <a:r>
              <a:rPr lang="es-ES" sz="1000" dirty="0"/>
              <a:t> </a:t>
            </a:r>
            <a:r>
              <a:rPr lang="es-ES" sz="1000" dirty="0" err="1"/>
              <a:t>District</a:t>
            </a:r>
            <a:r>
              <a:rPr lang="es-ES" sz="1000" dirty="0"/>
              <a:t> </a:t>
            </a:r>
            <a:r>
              <a:rPr lang="es-ES" sz="1000" dirty="0" err="1"/>
              <a:t>Heating</a:t>
            </a:r>
            <a:r>
              <a:rPr lang="es-ES" sz="1000" dirty="0"/>
              <a:t> </a:t>
            </a:r>
            <a:r>
              <a:rPr lang="es-ES" sz="1000" dirty="0" err="1"/>
              <a:t>generation</a:t>
            </a:r>
            <a:r>
              <a:rPr lang="es-ES" sz="1000" dirty="0"/>
              <a:t> </a:t>
            </a:r>
            <a:r>
              <a:rPr lang="es-ES" sz="1000" dirty="0" err="1"/>
              <a:t>room</a:t>
            </a:r>
            <a:endParaRPr lang="es-ES" sz="1000" dirty="0"/>
          </a:p>
        </p:txBody>
      </p:sp>
      <p:pic>
        <p:nvPicPr>
          <p:cNvPr id="101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02" y="-1652"/>
            <a:ext cx="811309" cy="56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81567" y="2968"/>
            <a:ext cx="710433" cy="60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8 CuadroTexto"/>
          <p:cNvSpPr txBox="1"/>
          <p:nvPr/>
        </p:nvSpPr>
        <p:spPr>
          <a:xfrm>
            <a:off x="2381357" y="-7282"/>
            <a:ext cx="7771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/>
              <a:t>Geothermal</a:t>
            </a:r>
            <a:r>
              <a:rPr lang="es-ES" sz="2400" b="1" dirty="0"/>
              <a:t> </a:t>
            </a:r>
            <a:r>
              <a:rPr lang="es-ES" sz="2400" b="1" dirty="0" err="1"/>
              <a:t>energy</a:t>
            </a:r>
            <a:r>
              <a:rPr lang="es-ES" sz="2400" b="1" dirty="0"/>
              <a:t>. </a:t>
            </a:r>
            <a:r>
              <a:rPr lang="es-ES" sz="2400" b="1" dirty="0" err="1"/>
              <a:t>Second</a:t>
            </a:r>
            <a:r>
              <a:rPr lang="es-ES" sz="2400" b="1" dirty="0"/>
              <a:t> </a:t>
            </a:r>
            <a:r>
              <a:rPr lang="es-ES" sz="2400" b="1" dirty="0" err="1"/>
              <a:t>phase</a:t>
            </a:r>
            <a:r>
              <a:rPr lang="es-ES" sz="2400" b="1" dirty="0"/>
              <a:t>: </a:t>
            </a:r>
            <a:r>
              <a:rPr lang="es-ES" sz="2400" b="1" dirty="0" err="1"/>
              <a:t>Barredo</a:t>
            </a:r>
            <a:r>
              <a:rPr lang="es-ES" sz="2400" b="1" dirty="0"/>
              <a:t> </a:t>
            </a:r>
            <a:r>
              <a:rPr lang="es-ES" sz="2400" b="1" dirty="0" err="1"/>
              <a:t>District</a:t>
            </a:r>
            <a:r>
              <a:rPr lang="es-ES" sz="2400" b="1" dirty="0"/>
              <a:t> </a:t>
            </a:r>
            <a:r>
              <a:rPr lang="es-ES" sz="2400" b="1" dirty="0" err="1"/>
              <a:t>Heating</a:t>
            </a:r>
            <a:endParaRPr lang="es-ES" sz="2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537" y="4507413"/>
            <a:ext cx="4283595" cy="2082303"/>
          </a:xfrm>
          <a:prstGeom prst="rect">
            <a:avLst/>
          </a:prstGeom>
        </p:spPr>
      </p:pic>
      <p:sp>
        <p:nvSpPr>
          <p:cNvPr id="109" name="CuadroTexto 108"/>
          <p:cNvSpPr txBox="1"/>
          <p:nvPr/>
        </p:nvSpPr>
        <p:spPr>
          <a:xfrm>
            <a:off x="9689701" y="6343495"/>
            <a:ext cx="208743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000" dirty="0" err="1"/>
              <a:t>Barredo</a:t>
            </a:r>
            <a:r>
              <a:rPr lang="es-ES" sz="1000" dirty="0"/>
              <a:t> </a:t>
            </a:r>
            <a:r>
              <a:rPr lang="es-ES" sz="1000" dirty="0" err="1"/>
              <a:t>District</a:t>
            </a:r>
            <a:r>
              <a:rPr lang="es-ES" sz="1000" dirty="0"/>
              <a:t> </a:t>
            </a:r>
            <a:r>
              <a:rPr lang="es-ES" sz="1000" dirty="0" err="1"/>
              <a:t>Heating</a:t>
            </a:r>
            <a:r>
              <a:rPr lang="es-ES" sz="1000" dirty="0"/>
              <a:t> </a:t>
            </a:r>
            <a:r>
              <a:rPr lang="es-ES" sz="1000" dirty="0" err="1"/>
              <a:t>heat</a:t>
            </a:r>
            <a:r>
              <a:rPr lang="es-ES" sz="1000" dirty="0"/>
              <a:t> </a:t>
            </a:r>
            <a:r>
              <a:rPr lang="es-ES" sz="1000" dirty="0" err="1"/>
              <a:t>pumps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0409968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12599</TotalTime>
  <Words>725</Words>
  <Application>Microsoft Office PowerPoint</Application>
  <PresentationFormat>Widescreen</PresentationFormat>
  <Paragraphs>187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Courier New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Braulio Menéndez Suárez</dc:creator>
  <cp:lastModifiedBy>PEDRO RIESGO FERNANDEZ</cp:lastModifiedBy>
  <cp:revision>1287</cp:revision>
  <cp:lastPrinted>2022-11-29T09:38:34Z</cp:lastPrinted>
  <dcterms:created xsi:type="dcterms:W3CDTF">2018-11-19T08:48:34Z</dcterms:created>
  <dcterms:modified xsi:type="dcterms:W3CDTF">2022-12-18T20:33:04Z</dcterms:modified>
</cp:coreProperties>
</file>