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256" r:id="rId2"/>
    <p:sldId id="257" r:id="rId3"/>
    <p:sldId id="267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96F04-5786-40E1-B60D-38B2E8BCF947}" type="datetimeFigureOut">
              <a:rPr lang="el-GR" smtClean="0"/>
              <a:t>18/5/2023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66C52-D71D-4877-94A2-01CA573717E8}" type="slidenum">
              <a:rPr lang="el-GR" smtClean="0"/>
              <a:t>‹Nº›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526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.europa.eu/en/publication-detail/-/publication/de175603-896a-11e8-ac6a-01aa75ed71a1/language-en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Poland,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Germany, Spain and Greece are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amongst the top 10 countries with the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highest number of direct jobs in the coal sector. Due to the high number of employees in the coal sector, these countries are considered to be vulnerable and at risk.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Dias, A.;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Kanellopoulos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P., K.;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Medarac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H.;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Kapetaki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Z.; Miranda-Barbosa, E.; Shortall, R.; …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Tzimas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E. (2018) EU coal regions: opportunities and challenges ahead, JRC Science for Policy Report, Publications Office of the European Union, Luxembourg, available at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https://op.europa.eu/en/publication-detail/-/publication/de175603-896a-11e8-ac6a-01aa75ed71a1/language-en</a:t>
            </a:r>
            <a:endParaRPr lang="el-GR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66C52-D71D-4877-94A2-01CA573717E8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9976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66C52-D71D-4877-94A2-01CA573717E8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8070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3762A-16CD-4CAC-B519-3174D132AA18}" type="datetimeFigureOut">
              <a:rPr lang="el-GR" smtClean="0"/>
              <a:t>18/5/2023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12C6-A24D-4DE9-856F-1E556CD593D7}" type="slidenum">
              <a:rPr lang="el-GR" smtClean="0"/>
              <a:t>‹Nº›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963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3762A-16CD-4CAC-B519-3174D132AA18}" type="datetimeFigureOut">
              <a:rPr lang="el-GR" smtClean="0"/>
              <a:t>18/5/2023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12C6-A24D-4DE9-856F-1E556CD593D7}" type="slidenum">
              <a:rPr lang="el-GR" smtClean="0"/>
              <a:t>‹Nº›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733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3762A-16CD-4CAC-B519-3174D132AA18}" type="datetimeFigureOut">
              <a:rPr lang="el-GR" smtClean="0"/>
              <a:t>18/5/2023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12C6-A24D-4DE9-856F-1E556CD593D7}" type="slidenum">
              <a:rPr lang="el-GR" smtClean="0"/>
              <a:t>‹Nº›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327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3762A-16CD-4CAC-B519-3174D132AA18}" type="datetimeFigureOut">
              <a:rPr lang="el-GR" smtClean="0"/>
              <a:t>18/5/2023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12C6-A24D-4DE9-856F-1E556CD593D7}" type="slidenum">
              <a:rPr lang="el-GR" smtClean="0"/>
              <a:t>‹Nº›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246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3762A-16CD-4CAC-B519-3174D132AA18}" type="datetimeFigureOut">
              <a:rPr lang="el-GR" smtClean="0"/>
              <a:t>18/5/2023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12C6-A24D-4DE9-856F-1E556CD593D7}" type="slidenum">
              <a:rPr lang="el-GR" smtClean="0"/>
              <a:t>‹Nº›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280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3762A-16CD-4CAC-B519-3174D132AA18}" type="datetimeFigureOut">
              <a:rPr lang="el-GR" smtClean="0"/>
              <a:t>18/5/2023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12C6-A24D-4DE9-856F-1E556CD593D7}" type="slidenum">
              <a:rPr lang="el-GR" smtClean="0"/>
              <a:t>‹Nº›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499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3762A-16CD-4CAC-B519-3174D132AA18}" type="datetimeFigureOut">
              <a:rPr lang="el-GR" smtClean="0"/>
              <a:t>18/5/2023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12C6-A24D-4DE9-856F-1E556CD593D7}" type="slidenum">
              <a:rPr lang="el-GR" smtClean="0"/>
              <a:t>‹Nº›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43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3762A-16CD-4CAC-B519-3174D132AA18}" type="datetimeFigureOut">
              <a:rPr lang="el-GR" smtClean="0"/>
              <a:t>18/5/2023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12C6-A24D-4DE9-856F-1E556CD593D7}" type="slidenum">
              <a:rPr lang="el-GR" smtClean="0"/>
              <a:t>‹Nº›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976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3762A-16CD-4CAC-B519-3174D132AA18}" type="datetimeFigureOut">
              <a:rPr lang="el-GR" smtClean="0"/>
              <a:t>18/5/2023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12C6-A24D-4DE9-856F-1E556CD593D7}" type="slidenum">
              <a:rPr lang="el-GR" smtClean="0"/>
              <a:t>‹Nº›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000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3762A-16CD-4CAC-B519-3174D132AA18}" type="datetimeFigureOut">
              <a:rPr lang="el-GR" smtClean="0"/>
              <a:t>18/5/2023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12C6-A24D-4DE9-856F-1E556CD593D7}" type="slidenum">
              <a:rPr lang="el-GR" smtClean="0"/>
              <a:t>‹Nº›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773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3762A-16CD-4CAC-B519-3174D132AA18}" type="datetimeFigureOut">
              <a:rPr lang="el-GR" smtClean="0"/>
              <a:t>18/5/2023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12C6-A24D-4DE9-856F-1E556CD593D7}" type="slidenum">
              <a:rPr lang="el-GR" smtClean="0"/>
              <a:t>‹Nº›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144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3762A-16CD-4CAC-B519-3174D132AA18}" type="datetimeFigureOut">
              <a:rPr lang="el-GR" smtClean="0"/>
              <a:t>18/5/2023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E12C6-A24D-4DE9-856F-1E556CD593D7}" type="slidenum">
              <a:rPr lang="el-GR" smtClean="0"/>
              <a:t>‹Nº›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141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2532" y="2043647"/>
            <a:ext cx="7766936" cy="1646302"/>
          </a:xfrm>
        </p:spPr>
        <p:txBody>
          <a:bodyPr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Synergistic potentials of end-of-life coal mines and coal-fired power plants, along with closely related neighbouring industries: update and re-adoption of territorial just transition plans</a:t>
            </a:r>
            <a:endParaRPr lang="el-GR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4D675C7-BD44-4BFB-AF9C-37328FCD7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9910" y="638936"/>
            <a:ext cx="4232180" cy="9906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73905" y="4103965"/>
            <a:ext cx="46441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52095" algn="ctr">
              <a:spcAft>
                <a:spcPts val="0"/>
              </a:spcAft>
            </a:pPr>
            <a:r>
              <a:rPr lang="en-GB" sz="22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Deliverable 4.2</a:t>
            </a:r>
            <a:endParaRPr lang="el-GR" sz="22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ctr">
              <a:spcAft>
                <a:spcPts val="0"/>
              </a:spcAft>
            </a:pPr>
            <a:r>
              <a:rPr lang="en-US" sz="2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Impact Assessment</a:t>
            </a:r>
            <a:endParaRPr lang="el-GR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50197" descr="CERTH LOGO1en">
            <a:extLst>
              <a:ext uri="{FF2B5EF4-FFF2-40B4-BE49-F238E27FC236}">
                <a16:creationId xmlns:a16="http://schemas.microsoft.com/office/drawing/2014/main" id="{7E62D6DC-6DDE-4B99-83FE-D4109DEBD26C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333" y="5287422"/>
            <a:ext cx="2343331" cy="666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8706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5460" y="578035"/>
            <a:ext cx="3343421" cy="3209890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D4D675C7-BD44-4BFB-AF9C-37328FCD72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5868" y="98655"/>
            <a:ext cx="2269033" cy="53114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182" y="1137470"/>
            <a:ext cx="4735588" cy="296720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5722" y="790224"/>
            <a:ext cx="5239139" cy="347246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Social Impact Assessment Scheme-Methodology   </a:t>
            </a:r>
            <a:endParaRPr lang="el-GR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50197" descr="CERTH LOGO1en">
            <a:extLst>
              <a:ext uri="{FF2B5EF4-FFF2-40B4-BE49-F238E27FC236}">
                <a16:creationId xmlns:a16="http://schemas.microsoft.com/office/drawing/2014/main" id="{7E62D6DC-6DDE-4B99-83FE-D4109DEBD26C}"/>
              </a:ext>
            </a:extLst>
          </p:cNvPr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3" y="63086"/>
            <a:ext cx="1796631" cy="56671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532955" y="366113"/>
            <a:ext cx="3933895" cy="424111"/>
          </a:xfrm>
        </p:spPr>
        <p:txBody>
          <a:bodyPr>
            <a:normAutofit/>
          </a:bodyPr>
          <a:lstStyle/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Job Losses – Coal Sector</a:t>
            </a:r>
            <a:endParaRPr lang="el-GR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39702" y="665932"/>
            <a:ext cx="3253486" cy="31411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5721" y="4227184"/>
            <a:ext cx="506743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rgbClr val="00B050"/>
                </a:solidFill>
              </a:rPr>
              <a:t>Methodology of social impact study:</a:t>
            </a:r>
            <a:r>
              <a:rPr lang="en-US" sz="1400" dirty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/>
              <a:t> Determination of the expected job losses and expected requalification skills focusing on the scenario of Eco-Industrial Park for the regions in transition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14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rgbClr val="00B050"/>
                </a:solidFill>
              </a:rPr>
              <a:t>Job losses: </a:t>
            </a:r>
            <a:r>
              <a:rPr lang="en-US" sz="1400" dirty="0"/>
              <a:t>By the year of the end of coal phase in each country, a large number of employees is expected to lose their jobs.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1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Employees of the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coal mining &amp; energy production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sectors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Renewable Energy Source jobs.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2323" y="4227185"/>
            <a:ext cx="6316558" cy="2555244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5532955" y="4170963"/>
            <a:ext cx="4312913" cy="32511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Eco-Industrial Parks &amp; Requalification Needs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0A5BDD-BDE8-6CC9-5098-B55BD2828026}"/>
              </a:ext>
            </a:extLst>
          </p:cNvPr>
          <p:cNvSpPr txBox="1"/>
          <p:nvPr/>
        </p:nvSpPr>
        <p:spPr>
          <a:xfrm>
            <a:off x="7874493" y="3784727"/>
            <a:ext cx="4113072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</a:t>
            </a:r>
            <a:r>
              <a:rPr lang="en-US" sz="900" i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ource: Dias et al. (2018) EU coal regions: opportunities and challenges ahead, JRC Science for Policy Report, Publications Office of the European Union, Luxembourg</a:t>
            </a:r>
            <a:endParaRPr lang="el-GR" sz="900" i="1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3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876" y="1022333"/>
            <a:ext cx="3962320" cy="38817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56" y="902371"/>
            <a:ext cx="3806991" cy="282207"/>
          </a:xfrm>
        </p:spPr>
        <p:txBody>
          <a:bodyPr>
            <a:noAutofit/>
          </a:bodyPr>
          <a:lstStyle/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Eco-Industrial Parks &amp; Job Opportunities</a:t>
            </a:r>
            <a:endParaRPr lang="el-GR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9F9CD0-A5B8-CC86-5AB7-BC2B94F599B3}"/>
              </a:ext>
            </a:extLst>
          </p:cNvPr>
          <p:cNvSpPr txBox="1"/>
          <p:nvPr/>
        </p:nvSpPr>
        <p:spPr>
          <a:xfrm>
            <a:off x="0" y="6606209"/>
            <a:ext cx="284167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900" i="1" dirty="0"/>
              <a:t>*O&amp;M: Operation &amp; Maintenance </a:t>
            </a:r>
          </a:p>
        </p:txBody>
      </p:sp>
      <p:pic>
        <p:nvPicPr>
          <p:cNvPr id="8" name="Obraz 3">
            <a:extLst>
              <a:ext uri="{FF2B5EF4-FFF2-40B4-BE49-F238E27FC236}">
                <a16:creationId xmlns:a16="http://schemas.microsoft.com/office/drawing/2014/main" id="{D4D675C7-BD44-4BFB-AF9C-37328FCD72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5868" y="98655"/>
            <a:ext cx="2269033" cy="531149"/>
          </a:xfrm>
          <a:prstGeom prst="rect">
            <a:avLst/>
          </a:prstGeom>
        </p:spPr>
      </p:pic>
      <p:pic>
        <p:nvPicPr>
          <p:cNvPr id="9" name="Picture 50197" descr="CERTH LOGO1en">
            <a:extLst>
              <a:ext uri="{FF2B5EF4-FFF2-40B4-BE49-F238E27FC236}">
                <a16:creationId xmlns:a16="http://schemas.microsoft.com/office/drawing/2014/main" id="{7E62D6DC-6DDE-4B99-83FE-D4109DEBD26C}"/>
              </a:ext>
            </a:extLst>
          </p:cNvPr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3" y="63086"/>
            <a:ext cx="1796631" cy="56671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7333" y="4904129"/>
            <a:ext cx="3153297" cy="17290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47939" y="3365871"/>
            <a:ext cx="6466114" cy="3311053"/>
          </a:xfrm>
          <a:prstGeom prst="rect">
            <a:avLst/>
          </a:prstGeom>
        </p:spPr>
      </p:pic>
      <p:pic>
        <p:nvPicPr>
          <p:cNvPr id="12" name="Content Placeholder 2"/>
          <p:cNvPicPr>
            <a:picLocks noGrp="1" noChangeAspect="1"/>
          </p:cNvPicPr>
          <p:nvPr>
            <p:ph idx="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9014" y="782214"/>
            <a:ext cx="2389016" cy="2583657"/>
          </a:xfr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4696505" y="378056"/>
            <a:ext cx="4604795" cy="3391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5. Just Transition in Greece – Areas of Interest   </a:t>
            </a:r>
            <a:endParaRPr lang="el-GR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87174" y="716815"/>
            <a:ext cx="431250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400" dirty="0"/>
              <a:t>The </a:t>
            </a:r>
            <a:r>
              <a:rPr lang="en-US" sz="1400" b="1" dirty="0"/>
              <a:t>transition in Greece </a:t>
            </a:r>
            <a:r>
              <a:rPr lang="en-US" sz="1400" dirty="0"/>
              <a:t>is focused on de-</a:t>
            </a:r>
            <a:r>
              <a:rPr lang="en-US" sz="1400" dirty="0" err="1"/>
              <a:t>carbonisation</a:t>
            </a:r>
            <a:r>
              <a:rPr lang="en-US" sz="1400" dirty="0"/>
              <a:t> of the </a:t>
            </a:r>
            <a:r>
              <a:rPr lang="en-US" sz="1400" b="1" dirty="0"/>
              <a:t>Western Macedonia </a:t>
            </a:r>
            <a:r>
              <a:rPr lang="en-US" sz="1400" dirty="0"/>
              <a:t>and </a:t>
            </a:r>
            <a:r>
              <a:rPr lang="en-US" sz="1400" b="1" dirty="0"/>
              <a:t>Megalopolis</a:t>
            </a:r>
            <a:r>
              <a:rPr lang="en-US" sz="1400" dirty="0"/>
              <a:t> regions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14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400" dirty="0"/>
              <a:t>In </a:t>
            </a:r>
            <a:r>
              <a:rPr lang="en-US" sz="1400" b="1" dirty="0"/>
              <a:t>September 2020</a:t>
            </a:r>
            <a:r>
              <a:rPr lang="en-US" sz="1400" dirty="0"/>
              <a:t>, the Greek government submitted its Just Transition Development Plan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14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400" dirty="0"/>
              <a:t>The JTDP was approved by the European Commission in June 2022, with a total economic support of </a:t>
            </a:r>
            <a:r>
              <a:rPr lang="en-US" sz="1400" b="1" dirty="0"/>
              <a:t>€1.63 billion</a:t>
            </a:r>
            <a:r>
              <a:rPr lang="en-US" sz="1400" dirty="0"/>
              <a:t>. The overall goal of the transition is to close all the active lignite plants in the country by </a:t>
            </a:r>
            <a:r>
              <a:rPr lang="en-US" sz="1400" b="1" dirty="0"/>
              <a:t>2028 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805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1400</TotalTime>
  <Words>379</Words>
  <Application>Microsoft Office PowerPoint</Application>
  <PresentationFormat>Panorámica</PresentationFormat>
  <Paragraphs>24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Synergistic potentials of end-of-life coal mines and coal-fired power plants, along with closely related neighbouring industries: update and re-adoption of territorial just transition plans</vt:lpstr>
      <vt:lpstr>2. Job Losses – Coal Sector</vt:lpstr>
      <vt:lpstr>4. Eco-Industrial Parks &amp; Job Opportunities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Synergistic potentials of end-of-life coal mines and coal-fired power plants, along with closely related neighbouring industries: update and re-adoption of territorial just transition plans</dc:title>
  <dc:creator>Dan Dutuc</dc:creator>
  <cp:lastModifiedBy>PEDRO RIESGO FERNANDEZ</cp:lastModifiedBy>
  <cp:revision>139</cp:revision>
  <dcterms:created xsi:type="dcterms:W3CDTF">2023-04-11T07:09:52Z</dcterms:created>
  <dcterms:modified xsi:type="dcterms:W3CDTF">2023-05-18T08:58:58Z</dcterms:modified>
</cp:coreProperties>
</file>