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1"/>
  </p:notesMasterIdLst>
  <p:handoutMasterIdLst>
    <p:handoutMasterId r:id="rId22"/>
  </p:handoutMasterIdLst>
  <p:sldIdLst>
    <p:sldId id="256" r:id="rId3"/>
    <p:sldId id="397" r:id="rId4"/>
    <p:sldId id="413" r:id="rId5"/>
    <p:sldId id="408" r:id="rId6"/>
    <p:sldId id="409" r:id="rId7"/>
    <p:sldId id="383" r:id="rId8"/>
    <p:sldId id="385" r:id="rId9"/>
    <p:sldId id="403" r:id="rId10"/>
    <p:sldId id="404" r:id="rId11"/>
    <p:sldId id="405" r:id="rId12"/>
    <p:sldId id="406" r:id="rId13"/>
    <p:sldId id="411" r:id="rId14"/>
    <p:sldId id="407" r:id="rId15"/>
    <p:sldId id="410" r:id="rId16"/>
    <p:sldId id="412" r:id="rId17"/>
    <p:sldId id="386" r:id="rId18"/>
    <p:sldId id="387" r:id="rId19"/>
    <p:sldId id="323" r:id="rId20"/>
  </p:sldIdLst>
  <p:sldSz cx="12168188" cy="6840538"/>
  <p:notesSz cx="6858000" cy="9144000"/>
  <p:defaultTextStyle>
    <a:defPPr>
      <a:defRPr lang="pl-PL"/>
    </a:defPPr>
    <a:lvl1pPr marL="0" algn="l" defTabSz="912388" rtl="0" eaLnBrk="1" latinLnBrk="0" hangingPunct="1">
      <a:defRPr sz="1796" kern="1200">
        <a:solidFill>
          <a:schemeClr val="tx1"/>
        </a:solidFill>
        <a:latin typeface="+mn-lt"/>
        <a:ea typeface="+mn-ea"/>
        <a:cs typeface="+mn-cs"/>
      </a:defRPr>
    </a:lvl1pPr>
    <a:lvl2pPr marL="456194" algn="l" defTabSz="912388" rtl="0" eaLnBrk="1" latinLnBrk="0" hangingPunct="1">
      <a:defRPr sz="1796" kern="1200">
        <a:solidFill>
          <a:schemeClr val="tx1"/>
        </a:solidFill>
        <a:latin typeface="+mn-lt"/>
        <a:ea typeface="+mn-ea"/>
        <a:cs typeface="+mn-cs"/>
      </a:defRPr>
    </a:lvl2pPr>
    <a:lvl3pPr marL="912388" algn="l" defTabSz="912388" rtl="0" eaLnBrk="1" latinLnBrk="0" hangingPunct="1">
      <a:defRPr sz="1796" kern="1200">
        <a:solidFill>
          <a:schemeClr val="tx1"/>
        </a:solidFill>
        <a:latin typeface="+mn-lt"/>
        <a:ea typeface="+mn-ea"/>
        <a:cs typeface="+mn-cs"/>
      </a:defRPr>
    </a:lvl3pPr>
    <a:lvl4pPr marL="1368582" algn="l" defTabSz="912388" rtl="0" eaLnBrk="1" latinLnBrk="0" hangingPunct="1">
      <a:defRPr sz="1796" kern="1200">
        <a:solidFill>
          <a:schemeClr val="tx1"/>
        </a:solidFill>
        <a:latin typeface="+mn-lt"/>
        <a:ea typeface="+mn-ea"/>
        <a:cs typeface="+mn-cs"/>
      </a:defRPr>
    </a:lvl4pPr>
    <a:lvl5pPr marL="1824777" algn="l" defTabSz="912388" rtl="0" eaLnBrk="1" latinLnBrk="0" hangingPunct="1">
      <a:defRPr sz="1796" kern="1200">
        <a:solidFill>
          <a:schemeClr val="tx1"/>
        </a:solidFill>
        <a:latin typeface="+mn-lt"/>
        <a:ea typeface="+mn-ea"/>
        <a:cs typeface="+mn-cs"/>
      </a:defRPr>
    </a:lvl5pPr>
    <a:lvl6pPr marL="2280971" algn="l" defTabSz="912388" rtl="0" eaLnBrk="1" latinLnBrk="0" hangingPunct="1">
      <a:defRPr sz="1796" kern="1200">
        <a:solidFill>
          <a:schemeClr val="tx1"/>
        </a:solidFill>
        <a:latin typeface="+mn-lt"/>
        <a:ea typeface="+mn-ea"/>
        <a:cs typeface="+mn-cs"/>
      </a:defRPr>
    </a:lvl6pPr>
    <a:lvl7pPr marL="2737165" algn="l" defTabSz="912388" rtl="0" eaLnBrk="1" latinLnBrk="0" hangingPunct="1">
      <a:defRPr sz="1796" kern="1200">
        <a:solidFill>
          <a:schemeClr val="tx1"/>
        </a:solidFill>
        <a:latin typeface="+mn-lt"/>
        <a:ea typeface="+mn-ea"/>
        <a:cs typeface="+mn-cs"/>
      </a:defRPr>
    </a:lvl7pPr>
    <a:lvl8pPr marL="3193359" algn="l" defTabSz="912388" rtl="0" eaLnBrk="1" latinLnBrk="0" hangingPunct="1">
      <a:defRPr sz="1796" kern="1200">
        <a:solidFill>
          <a:schemeClr val="tx1"/>
        </a:solidFill>
        <a:latin typeface="+mn-lt"/>
        <a:ea typeface="+mn-ea"/>
        <a:cs typeface="+mn-cs"/>
      </a:defRPr>
    </a:lvl8pPr>
    <a:lvl9pPr marL="3649553" algn="l" defTabSz="912388" rtl="0" eaLnBrk="1" latinLnBrk="0" hangingPunct="1">
      <a:defRPr sz="1796"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DDC58C-EBB3-4D52-8954-64D3F96841F5}">
          <p14:sldIdLst>
            <p14:sldId id="256"/>
          </p14:sldIdLst>
        </p14:section>
        <p14:section name="Sección sin título" id="{DE054F2D-B9E0-46EB-A508-88367D201B75}">
          <p14:sldIdLst>
            <p14:sldId id="397"/>
            <p14:sldId id="413"/>
            <p14:sldId id="408"/>
            <p14:sldId id="409"/>
            <p14:sldId id="383"/>
            <p14:sldId id="385"/>
            <p14:sldId id="403"/>
            <p14:sldId id="404"/>
            <p14:sldId id="405"/>
            <p14:sldId id="406"/>
            <p14:sldId id="411"/>
            <p14:sldId id="407"/>
            <p14:sldId id="410"/>
            <p14:sldId id="412"/>
            <p14:sldId id="386"/>
            <p14:sldId id="387"/>
            <p14:sldId id="323"/>
          </p14:sldIdLst>
        </p14:section>
      </p14:sectionLst>
    </p:ext>
    <p:ext uri="{EFAFB233-063F-42B5-8137-9DF3F51BA10A}">
      <p15:sldGuideLst xmlns:p15="http://schemas.microsoft.com/office/powerpoint/2012/main">
        <p15:guide id="1" orient="horz" pos="2154">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22323"/>
    <a:srgbClr val="FFFFFF"/>
    <a:srgbClr val="1D1D1D"/>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varScale="1">
        <p:scale>
          <a:sx n="119" d="100"/>
          <a:sy n="119" d="100"/>
        </p:scale>
        <p:origin x="222" y="114"/>
      </p:cViewPr>
      <p:guideLst>
        <p:guide orient="horz" pos="2154"/>
        <p:guide pos="3832"/>
      </p:guideLst>
    </p:cSldViewPr>
  </p:slideViewPr>
  <p:notesTextViewPr>
    <p:cViewPr>
      <p:scale>
        <a:sx n="1" d="1"/>
        <a:sy n="1" d="1"/>
      </p:scale>
      <p:origin x="0" y="0"/>
    </p:cViewPr>
  </p:notesTextViewPr>
  <p:notesViewPr>
    <p:cSldViewPr snapToGrid="0" showGuides="1">
      <p:cViewPr varScale="1">
        <p:scale>
          <a:sx n="71" d="100"/>
          <a:sy n="71" d="100"/>
        </p:scale>
        <p:origin x="302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B5DDD-EF97-4552-A332-6EC6B060A7E3}" type="datetimeFigureOut">
              <a:rPr lang="pl-PL" smtClean="0"/>
              <a:t>03.04.2023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C4BA6-BE25-4FC6-B3B9-4ADE09B7F32B}" type="slidenum">
              <a:rPr lang="pl-PL" smtClean="0"/>
              <a:t>‹#›</a:t>
            </a:fld>
            <a:endParaRPr lang="pl-PL"/>
          </a:p>
        </p:txBody>
      </p:sp>
    </p:spTree>
    <p:extLst>
      <p:ext uri="{BB962C8B-B14F-4D97-AF65-F5344CB8AC3E}">
        <p14:creationId xmlns:p14="http://schemas.microsoft.com/office/powerpoint/2010/main" val="286204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6A39C-0A82-43DD-A274-7A9FE3EF7164}" type="datetimeFigureOut">
              <a:rPr lang="pl-PL" smtClean="0"/>
              <a:t>03.04.2023</a:t>
            </a:fld>
            <a:endParaRPr lang="pl-PL"/>
          </a:p>
        </p:txBody>
      </p:sp>
      <p:sp>
        <p:nvSpPr>
          <p:cNvPr id="4" name="Symbol zastępczy obrazu slajdu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6335D-27F7-437C-A56D-2F590A8791DB}" type="slidenum">
              <a:rPr lang="pl-PL" smtClean="0"/>
              <a:t>‹#›</a:t>
            </a:fld>
            <a:endParaRPr lang="pl-PL"/>
          </a:p>
        </p:txBody>
      </p:sp>
    </p:spTree>
    <p:extLst>
      <p:ext uri="{BB962C8B-B14F-4D97-AF65-F5344CB8AC3E}">
        <p14:creationId xmlns:p14="http://schemas.microsoft.com/office/powerpoint/2010/main" val="98124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2388"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2388"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47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96335D-27F7-437C-A56D-2F590A8791DB}" type="slidenum">
              <a:rPr lang="pl-PL" smtClean="0"/>
              <a:t>14</a:t>
            </a:fld>
            <a:endParaRPr lang="pl-PL"/>
          </a:p>
        </p:txBody>
      </p:sp>
    </p:spTree>
    <p:extLst>
      <p:ext uri="{BB962C8B-B14F-4D97-AF65-F5344CB8AC3E}">
        <p14:creationId xmlns:p14="http://schemas.microsoft.com/office/powerpoint/2010/main" val="285793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2</a:t>
            </a:fld>
            <a:endParaRPr lang="pl-PL"/>
          </a:p>
        </p:txBody>
      </p:sp>
    </p:spTree>
    <p:extLst>
      <p:ext uri="{BB962C8B-B14F-4D97-AF65-F5344CB8AC3E}">
        <p14:creationId xmlns:p14="http://schemas.microsoft.com/office/powerpoint/2010/main" val="197185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3</a:t>
            </a:fld>
            <a:endParaRPr lang="pl-PL"/>
          </a:p>
        </p:txBody>
      </p:sp>
    </p:spTree>
    <p:extLst>
      <p:ext uri="{BB962C8B-B14F-4D97-AF65-F5344CB8AC3E}">
        <p14:creationId xmlns:p14="http://schemas.microsoft.com/office/powerpoint/2010/main" val="214762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4</a:t>
            </a:fld>
            <a:endParaRPr lang="pl-PL"/>
          </a:p>
        </p:txBody>
      </p:sp>
    </p:spTree>
    <p:extLst>
      <p:ext uri="{BB962C8B-B14F-4D97-AF65-F5344CB8AC3E}">
        <p14:creationId xmlns:p14="http://schemas.microsoft.com/office/powerpoint/2010/main" val="273147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5</a:t>
            </a:fld>
            <a:endParaRPr lang="pl-PL"/>
          </a:p>
        </p:txBody>
      </p:sp>
    </p:spTree>
    <p:extLst>
      <p:ext uri="{BB962C8B-B14F-4D97-AF65-F5344CB8AC3E}">
        <p14:creationId xmlns:p14="http://schemas.microsoft.com/office/powerpoint/2010/main" val="273147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MULTIPOL (acronym for MULTI-criteria and POLicy) is one of the simplest existing multi-criteria applications but by no means the least useful. It is based on the evaluation of actions through means of weighted average, similar to the evaluation of students in a class calculated according to coefficients per subject.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actions related to criteria’ defines the set of criterion weights, for every action with respect to every defined criterion.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policies related to criteria’ defines the scores for every policy with respect to every defined criterion.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row sum in this matrix must equal 100.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different values given to the criteria following the policies will be used as weights for the evaluation of actions.</a:t>
            </a:r>
            <a:endParaRPr lang="en-US" sz="1200" kern="1200" dirty="0">
              <a:solidFill>
                <a:schemeClr val="tx1"/>
              </a:solidFill>
              <a:effectLst/>
              <a:latin typeface="+mn-lt"/>
              <a:ea typeface="+mn-ea"/>
              <a:cs typeface="+mn-cs"/>
            </a:endParaRPr>
          </a:p>
          <a:p>
            <a:endParaRPr lang="en-GB" dirty="0"/>
          </a:p>
          <a:p>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6</a:t>
            </a:fld>
            <a:endParaRPr lang="pl-PL"/>
          </a:p>
        </p:txBody>
      </p:sp>
    </p:spTree>
    <p:extLst>
      <p:ext uri="{BB962C8B-B14F-4D97-AF65-F5344CB8AC3E}">
        <p14:creationId xmlns:p14="http://schemas.microsoft.com/office/powerpoint/2010/main" val="349083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Table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shows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scores of actions related to policies. In other words these are calculated by applying the set of weights of the ‘matrix evaluation of actions related to criteria’ to the ‘matrix of policies related to criteria’. Other information such as the mean, standard deviations and the rank of actions by policy can also be found in this matrix.</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map is used to determine which actions are to be chosen whilst taking into consideration policies as well as convergences between policies and given 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achieved via Correspondence Analysis (CA) and is computed using the matrix of evaluation of actions related to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7</a:t>
            </a:fld>
            <a:endParaRPr lang="pl-PL"/>
          </a:p>
        </p:txBody>
      </p:sp>
    </p:spTree>
    <p:extLst>
      <p:ext uri="{BB962C8B-B14F-4D97-AF65-F5344CB8AC3E}">
        <p14:creationId xmlns:p14="http://schemas.microsoft.com/office/powerpoint/2010/main" val="317488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MULTIPOL (acronym for MULTI-criteria and POLicy) is one of the simplest existing multi-criteria applications but by no means the least useful. It is based on the evaluation of actions through means of weighted average, similar to the evaluation of students in a class calculated according to coefficients per subject.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actions related to criteria’ defines the set of criterion weights, for every action with respect to every defined criterion.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policies related to criteria’ defines the scores for every policy with respect to every defined criterion.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row sum in this matrix must equal 100.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different values given to the criteria following the policies will be used as weights for the evaluation of actions.</a:t>
            </a:r>
            <a:endParaRPr lang="en-US" sz="1200" kern="1200" dirty="0">
              <a:solidFill>
                <a:schemeClr val="tx1"/>
              </a:solidFill>
              <a:effectLst/>
              <a:latin typeface="+mn-lt"/>
              <a:ea typeface="+mn-ea"/>
              <a:cs typeface="+mn-cs"/>
            </a:endParaRPr>
          </a:p>
          <a:p>
            <a:endParaRPr lang="en-GB" dirty="0"/>
          </a:p>
          <a:p>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8</a:t>
            </a:fld>
            <a:endParaRPr lang="pl-PL"/>
          </a:p>
        </p:txBody>
      </p:sp>
    </p:spTree>
    <p:extLst>
      <p:ext uri="{BB962C8B-B14F-4D97-AF65-F5344CB8AC3E}">
        <p14:creationId xmlns:p14="http://schemas.microsoft.com/office/powerpoint/2010/main" val="353252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Table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shows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scores of actions related to policies. In other words these are calculated by applying the set of weights of the ‘matrix evaluation of actions related to criteria’ to the ‘matrix of policies related to criteria’. Other information such as the mean, standard deviations and the rank of actions by policy can also be found in this matrix.</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map is used to determine which actions are to be chosen whilst taking into consideration policies as well as convergences between policies and given 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achieved via Correspondence Analysis (CA) and is computed using the matrix of evaluation of actions related to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9</a:t>
            </a:fld>
            <a:endParaRPr lang="pl-PL"/>
          </a:p>
        </p:txBody>
      </p:sp>
    </p:spTree>
    <p:extLst>
      <p:ext uri="{BB962C8B-B14F-4D97-AF65-F5344CB8AC3E}">
        <p14:creationId xmlns:p14="http://schemas.microsoft.com/office/powerpoint/2010/main" val="250557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1375669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2614" y="2125002"/>
            <a:ext cx="10342960" cy="1466282"/>
          </a:xfrm>
        </p:spPr>
        <p:txBody>
          <a:bodyPr/>
          <a:lstStyle>
            <a:lvl1pPr>
              <a:defRPr>
                <a:latin typeface="Arial" panose="020B0604020202020204" pitchFamily="34" charset="0"/>
              </a:defRPr>
            </a:lvl1pPr>
          </a:lstStyle>
          <a:p>
            <a:r>
              <a:rPr lang="pl-PL" dirty="0"/>
              <a:t>Kliknij, aby edytować styl</a:t>
            </a:r>
          </a:p>
        </p:txBody>
      </p:sp>
      <p:sp>
        <p:nvSpPr>
          <p:cNvPr id="3" name="Podtytuł 2"/>
          <p:cNvSpPr>
            <a:spLocks noGrp="1"/>
          </p:cNvSpPr>
          <p:nvPr>
            <p:ph type="subTitle" idx="1"/>
          </p:nvPr>
        </p:nvSpPr>
        <p:spPr>
          <a:xfrm>
            <a:off x="1825228" y="3876318"/>
            <a:ext cx="8517732" cy="1748137"/>
          </a:xfrm>
        </p:spPr>
        <p:txBody>
          <a:bodyPr/>
          <a:lstStyle>
            <a:lvl1pPr marL="0" indent="0" algn="ctr">
              <a:buNone/>
              <a:defRPr>
                <a:latin typeface="Arial" panose="020B0604020202020204" pitchFamily="34" charset="0"/>
              </a:defRPr>
            </a:lvl1pPr>
            <a:lvl2pPr marL="456011" indent="0" algn="ctr">
              <a:buNone/>
              <a:defRPr/>
            </a:lvl2pPr>
            <a:lvl3pPr marL="912023" indent="0" algn="ctr">
              <a:buNone/>
              <a:defRPr/>
            </a:lvl3pPr>
            <a:lvl4pPr marL="1368034" indent="0" algn="ctr">
              <a:buNone/>
              <a:defRPr/>
            </a:lvl4pPr>
            <a:lvl5pPr marL="1824045" indent="0" algn="ctr">
              <a:buNone/>
              <a:defRPr/>
            </a:lvl5pPr>
            <a:lvl6pPr marL="2280056" indent="0" algn="ctr">
              <a:buNone/>
              <a:defRPr/>
            </a:lvl6pPr>
            <a:lvl7pPr marL="2736068" indent="0" algn="ctr">
              <a:buNone/>
              <a:defRPr/>
            </a:lvl7pPr>
            <a:lvl8pPr marL="3192079" indent="0" algn="ctr">
              <a:buNone/>
              <a:defRPr/>
            </a:lvl8pPr>
            <a:lvl9pPr marL="3648090" indent="0" algn="ctr">
              <a:buNone/>
              <a:defRPr/>
            </a:lvl9pPr>
          </a:lstStyle>
          <a:p>
            <a:r>
              <a:rPr lang="pl-PL" dirty="0"/>
              <a:t>Kliknij, aby edytować styl wzorca podtytułu</a:t>
            </a:r>
          </a:p>
        </p:txBody>
      </p:sp>
      <p:sp>
        <p:nvSpPr>
          <p:cNvPr id="4" name="Symbol zastępczy daty 3"/>
          <p:cNvSpPr>
            <a:spLocks noGrp="1"/>
          </p:cNvSpPr>
          <p:nvPr>
            <p:ph type="dt" sz="half" idx="10"/>
          </p:nvPr>
        </p:nvSpPr>
        <p:spPr>
          <a:xfrm>
            <a:off x="608409" y="6229337"/>
            <a:ext cx="2839244"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5" name="Symbol zastępczy stopki 4"/>
          <p:cNvSpPr>
            <a:spLocks noGrp="1"/>
          </p:cNvSpPr>
          <p:nvPr>
            <p:ph type="ftr" sz="quarter" idx="11"/>
          </p:nvPr>
        </p:nvSpPr>
        <p:spPr>
          <a:xfrm>
            <a:off x="4157464" y="6229337"/>
            <a:ext cx="3853260"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defRPr>
            </a:lvl1pPr>
          </a:lstStyle>
          <a:p>
            <a:fld id="{5E26CD2E-4144-4FDC-A3AE-FF17D2F81A9F}" type="slidenum">
              <a:rPr lang="pl-PL" altLang="pl-PL" smtClean="0"/>
              <a:pPr/>
              <a:t>‹#›</a:t>
            </a:fld>
            <a:endParaRPr lang="pl-PL" altLang="pl-PL" dirty="0"/>
          </a:p>
        </p:txBody>
      </p:sp>
    </p:spTree>
    <p:extLst>
      <p:ext uri="{BB962C8B-B14F-4D97-AF65-F5344CB8AC3E}">
        <p14:creationId xmlns:p14="http://schemas.microsoft.com/office/powerpoint/2010/main" val="181427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2447620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8245872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2476522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8969661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27920016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50372" y="3338771"/>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12192" y="5740663"/>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39331998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userDrawn="1"/>
        </p:nvSpPr>
        <p:spPr>
          <a:xfrm>
            <a:off x="551023" y="1375748"/>
            <a:ext cx="5717627" cy="1107996"/>
          </a:xfrm>
          <a:prstGeom prst="rect">
            <a:avLst/>
          </a:prstGeom>
          <a:noFill/>
        </p:spPr>
        <p:txBody>
          <a:bodyPr wrap="square" rtlCol="0">
            <a:spAutoFit/>
          </a:bodyPr>
          <a:lstStyle/>
          <a:p>
            <a:r>
              <a:rPr lang="en-US" sz="3300" b="1" dirty="0"/>
              <a:t>Thank you for your attention</a:t>
            </a:r>
            <a:endParaRPr lang="pl-PL" sz="3300" b="1" dirty="0"/>
          </a:p>
        </p:txBody>
      </p:sp>
    </p:spTree>
    <p:extLst>
      <p:ext uri="{BB962C8B-B14F-4D97-AF65-F5344CB8AC3E}">
        <p14:creationId xmlns:p14="http://schemas.microsoft.com/office/powerpoint/2010/main" val="9782335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4831986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31344960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33423734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3285921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7892717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userDrawn="1"/>
        </p:nvSpPr>
        <p:spPr>
          <a:xfrm>
            <a:off x="505661" y="1842353"/>
            <a:ext cx="5717627" cy="600164"/>
          </a:xfrm>
          <a:prstGeom prst="rect">
            <a:avLst/>
          </a:prstGeom>
          <a:noFill/>
        </p:spPr>
        <p:txBody>
          <a:bodyPr wrap="square" rtlCol="0">
            <a:spAutoFit/>
          </a:bodyPr>
          <a:lstStyle/>
          <a:p>
            <a:r>
              <a:rPr lang="pl-PL" sz="3300" b="1" dirty="0"/>
              <a:t>Dziękuję za uwagę</a:t>
            </a:r>
          </a:p>
        </p:txBody>
      </p:sp>
    </p:spTree>
    <p:extLst>
      <p:ext uri="{BB962C8B-B14F-4D97-AF65-F5344CB8AC3E}">
        <p14:creationId xmlns:p14="http://schemas.microsoft.com/office/powerpoint/2010/main" val="34919644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4426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466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8473986" y="6081412"/>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a:t>
            </a:fld>
            <a:endParaRPr lang="pl-PL" dirty="0"/>
          </a:p>
        </p:txBody>
      </p:sp>
    </p:spTree>
    <p:extLst>
      <p:ext uri="{BB962C8B-B14F-4D97-AF65-F5344CB8AC3E}">
        <p14:creationId xmlns:p14="http://schemas.microsoft.com/office/powerpoint/2010/main" val="408784614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8" r:id="rId4"/>
    <p:sldLayoutId id="2147483670" r:id="rId5"/>
    <p:sldLayoutId id="2147483672" r:id="rId6"/>
    <p:sldLayoutId id="2147483673" r:id="rId7"/>
    <p:sldLayoutId id="2147483674" r:id="rId8"/>
    <p:sldLayoutId id="2147483675" r:id="rId9"/>
    <p:sldLayoutId id="2147483676" r:id="rId10"/>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360000" y="6464561"/>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a:t>
            </a:fld>
            <a:endParaRPr lang="pl-PL" dirty="0"/>
          </a:p>
        </p:txBody>
      </p:sp>
    </p:spTree>
    <p:extLst>
      <p:ext uri="{BB962C8B-B14F-4D97-AF65-F5344CB8AC3E}">
        <p14:creationId xmlns:p14="http://schemas.microsoft.com/office/powerpoint/2010/main" val="26644416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mailto:akrzemien@gig.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www.greenjobsproject.eu/" TargetMode="External"/><Relationship Id="rId5" Type="http://schemas.openxmlformats.org/officeDocument/2006/relationships/hyperlink" Target="http://www.potentialsproject.eu/"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3.em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2">
            <a:extLst>
              <a:ext uri="{FF2B5EF4-FFF2-40B4-BE49-F238E27FC236}">
                <a16:creationId xmlns:a16="http://schemas.microsoft.com/office/drawing/2014/main" id="{D9D127C2-1ABC-EB06-CD13-3AEC9D3D8AF4}"/>
              </a:ext>
            </a:extLst>
          </p:cNvPr>
          <p:cNvSpPr txBox="1">
            <a:spLocks/>
          </p:cNvSpPr>
          <p:nvPr/>
        </p:nvSpPr>
        <p:spPr>
          <a:xfrm>
            <a:off x="4845" y="2535227"/>
            <a:ext cx="11905861" cy="2036771"/>
          </a:xfrm>
          <a:prstGeom prst="rect">
            <a:avLst/>
          </a:prstGeom>
        </p:spPr>
        <p:txBody>
          <a:bodyPr vert="horz" wrap="square" lIns="0" tIns="0" rIns="91440" bIns="45720" rtlCol="0" anchor="t" anchorCtr="0">
            <a:noAutofit/>
          </a:bodyPr>
          <a:lstStyle>
            <a:lvl1pPr algn="r" defTabSz="912114" rtl="0" eaLnBrk="1" latinLnBrk="0" hangingPunct="1">
              <a:lnSpc>
                <a:spcPts val="5400"/>
              </a:lnSpc>
              <a:spcBef>
                <a:spcPct val="0"/>
              </a:spcBef>
              <a:buNone/>
              <a:defRPr sz="4400" b="1" kern="1200" cap="all" spc="100" baseline="0">
                <a:solidFill>
                  <a:schemeClr val="bg1"/>
                </a:solidFill>
                <a:latin typeface="+mj-lt"/>
                <a:ea typeface="+mj-ea"/>
                <a:cs typeface="+mj-cs"/>
              </a:defRPr>
            </a:lvl1pPr>
          </a:lstStyle>
          <a:p>
            <a:pPr lvl="0" algn="ctr" defTabSz="912388">
              <a:lnSpc>
                <a:spcPct val="100000"/>
              </a:lnSpc>
              <a:spcBef>
                <a:spcPts val="0"/>
              </a:spcBef>
            </a:pPr>
            <a:endParaRPr lang="en-GB" sz="2800" cap="none" spc="0" dirty="0">
              <a:solidFill>
                <a:srgbClr val="484848"/>
              </a:solidFill>
              <a:latin typeface="Times New Roman" panose="02020603050405020304" pitchFamily="18" charset="0"/>
              <a:ea typeface="+mn-ea"/>
              <a:cs typeface="Times New Roman" panose="02020603050405020304" pitchFamily="18" charset="0"/>
            </a:endParaRPr>
          </a:p>
          <a:p>
            <a:r>
              <a:rPr lang="pl-PL" sz="3200" cap="none" spc="0" dirty="0">
                <a:solidFill>
                  <a:schemeClr val="tx1">
                    <a:lumMod val="50000"/>
                  </a:schemeClr>
                </a:solidFill>
                <a:ea typeface="+mn-ea"/>
                <a:cs typeface="Times New Roman" panose="02020603050405020304" pitchFamily="18" charset="0"/>
              </a:rPr>
              <a:t>POTENTIALS and </a:t>
            </a:r>
            <a:r>
              <a:rPr lang="pl-PL" sz="3200" cap="none" spc="0" dirty="0" err="1">
                <a:solidFill>
                  <a:schemeClr val="tx1">
                    <a:lumMod val="50000"/>
                  </a:schemeClr>
                </a:solidFill>
                <a:ea typeface="+mn-ea"/>
                <a:cs typeface="Times New Roman" panose="02020603050405020304" pitchFamily="18" charset="0"/>
              </a:rPr>
              <a:t>GreenJOBS</a:t>
            </a:r>
            <a:r>
              <a:rPr lang="pl-PL" sz="3200" cap="none" spc="0" dirty="0">
                <a:solidFill>
                  <a:schemeClr val="tx1">
                    <a:lumMod val="50000"/>
                  </a:schemeClr>
                </a:solidFill>
                <a:ea typeface="+mn-ea"/>
                <a:cs typeface="Times New Roman" panose="02020603050405020304" pitchFamily="18" charset="0"/>
              </a:rPr>
              <a:t> </a:t>
            </a:r>
            <a:r>
              <a:rPr lang="pl-PL" sz="3200" cap="none" spc="0" dirty="0" err="1">
                <a:solidFill>
                  <a:schemeClr val="tx1">
                    <a:lumMod val="50000"/>
                  </a:schemeClr>
                </a:solidFill>
                <a:ea typeface="+mn-ea"/>
                <a:cs typeface="Times New Roman" panose="02020603050405020304" pitchFamily="18" charset="0"/>
              </a:rPr>
              <a:t>projects</a:t>
            </a:r>
            <a:r>
              <a:rPr lang="pl-PL" sz="3200" cap="none" spc="0" dirty="0">
                <a:solidFill>
                  <a:schemeClr val="tx1">
                    <a:lumMod val="50000"/>
                  </a:schemeClr>
                </a:solidFill>
                <a:ea typeface="+mn-ea"/>
                <a:cs typeface="Times New Roman" panose="02020603050405020304" pitchFamily="18" charset="0"/>
              </a:rPr>
              <a:t>: </a:t>
            </a:r>
            <a:r>
              <a:rPr lang="pl-PL" sz="3200" cap="none" spc="0" dirty="0" err="1">
                <a:solidFill>
                  <a:schemeClr val="tx1">
                    <a:lumMod val="50000"/>
                  </a:schemeClr>
                </a:solidFill>
                <a:ea typeface="+mn-ea"/>
                <a:cs typeface="Times New Roman" panose="02020603050405020304" pitchFamily="18" charset="0"/>
              </a:rPr>
              <a:t>green</a:t>
            </a:r>
            <a:r>
              <a:rPr lang="pl-PL" sz="3200" cap="none" spc="0" dirty="0">
                <a:solidFill>
                  <a:schemeClr val="tx1">
                    <a:lumMod val="50000"/>
                  </a:schemeClr>
                </a:solidFill>
                <a:ea typeface="+mn-ea"/>
                <a:cs typeface="Times New Roman" panose="02020603050405020304" pitchFamily="18" charset="0"/>
              </a:rPr>
              <a:t> business </a:t>
            </a:r>
            <a:r>
              <a:rPr lang="pl-PL" sz="3200" cap="none" spc="0" dirty="0" err="1">
                <a:solidFill>
                  <a:schemeClr val="tx1">
                    <a:lumMod val="50000"/>
                  </a:schemeClr>
                </a:solidFill>
                <a:ea typeface="+mn-ea"/>
                <a:cs typeface="Times New Roman" panose="02020603050405020304" pitchFamily="18" charset="0"/>
              </a:rPr>
              <a:t>models</a:t>
            </a:r>
            <a:r>
              <a:rPr lang="pl-PL" sz="3200" cap="none" spc="0" dirty="0">
                <a:solidFill>
                  <a:schemeClr val="tx1">
                    <a:lumMod val="50000"/>
                  </a:schemeClr>
                </a:solidFill>
                <a:ea typeface="+mn-ea"/>
                <a:cs typeface="Times New Roman" panose="02020603050405020304" pitchFamily="18" charset="0"/>
              </a:rPr>
              <a:t> for end-of-life underground </a:t>
            </a:r>
            <a:r>
              <a:rPr lang="pl-PL" sz="3200" cap="none" spc="0" dirty="0" err="1">
                <a:solidFill>
                  <a:schemeClr val="tx1">
                    <a:lumMod val="50000"/>
                  </a:schemeClr>
                </a:solidFill>
                <a:ea typeface="+mn-ea"/>
                <a:cs typeface="Times New Roman" panose="02020603050405020304" pitchFamily="18" charset="0"/>
              </a:rPr>
              <a:t>coal</a:t>
            </a:r>
            <a:r>
              <a:rPr lang="pl-PL" sz="3200" cap="none" spc="0" dirty="0">
                <a:solidFill>
                  <a:schemeClr val="tx1">
                    <a:lumMod val="50000"/>
                  </a:schemeClr>
                </a:solidFill>
                <a:ea typeface="+mn-ea"/>
                <a:cs typeface="Times New Roman" panose="02020603050405020304" pitchFamily="18" charset="0"/>
              </a:rPr>
              <a:t> </a:t>
            </a:r>
            <a:r>
              <a:rPr lang="pl-PL" sz="3200" cap="none" spc="0" dirty="0" err="1">
                <a:solidFill>
                  <a:schemeClr val="tx1">
                    <a:lumMod val="50000"/>
                  </a:schemeClr>
                </a:solidFill>
                <a:ea typeface="+mn-ea"/>
                <a:cs typeface="Times New Roman" panose="02020603050405020304" pitchFamily="18" charset="0"/>
              </a:rPr>
              <a:t>mines</a:t>
            </a:r>
            <a:r>
              <a:rPr lang="pl-PL" sz="2800" cap="none" spc="0" dirty="0">
                <a:solidFill>
                  <a:srgbClr val="484848"/>
                </a:solidFill>
                <a:ea typeface="+mn-ea"/>
                <a:cs typeface="Times New Roman" panose="02020603050405020304" pitchFamily="18" charset="0"/>
              </a:rPr>
              <a:t>	</a:t>
            </a:r>
          </a:p>
          <a:p>
            <a:pPr lvl="0" algn="ctr" defTabSz="912388">
              <a:lnSpc>
                <a:spcPct val="100000"/>
              </a:lnSpc>
              <a:spcBef>
                <a:spcPts val="0"/>
              </a:spcBef>
            </a:pPr>
            <a:br>
              <a:rPr lang="pl-PL" dirty="0"/>
            </a:br>
            <a:endParaRPr lang="pl-PL" dirty="0"/>
          </a:p>
        </p:txBody>
      </p:sp>
      <p:sp>
        <p:nvSpPr>
          <p:cNvPr id="7" name="Symbol zastępczy zawartości 3">
            <a:extLst>
              <a:ext uri="{FF2B5EF4-FFF2-40B4-BE49-F238E27FC236}">
                <a16:creationId xmlns:a16="http://schemas.microsoft.com/office/drawing/2014/main" id="{AF8C215E-2DDE-E981-1CA7-F993A6EF6F85}"/>
              </a:ext>
            </a:extLst>
          </p:cNvPr>
          <p:cNvSpPr txBox="1">
            <a:spLocks/>
          </p:cNvSpPr>
          <p:nvPr/>
        </p:nvSpPr>
        <p:spPr>
          <a:xfrm>
            <a:off x="4139659" y="5004569"/>
            <a:ext cx="7658946" cy="590438"/>
          </a:xfrm>
          <a:prstGeom prst="rect">
            <a:avLst/>
          </a:prstGeom>
        </p:spPr>
        <p:txBody>
          <a:bodyPr vert="horz" lIns="45720" tIns="45720" rIns="45720" bIns="45720" rtlCol="0">
            <a:noAutofit/>
          </a:bodyPr>
          <a:lstStyle>
            <a:lvl1pPr marL="91211" indent="-91211" algn="r"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300" b="1" kern="1200">
                <a:solidFill>
                  <a:schemeClr val="accent2">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accent4">
                    <a:lumMod val="75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a:lstStyle>
          <a:p>
            <a:r>
              <a:rPr lang="pl-PL" sz="2000" dirty="0">
                <a:solidFill>
                  <a:srgbClr val="000000"/>
                </a:solidFill>
                <a:cs typeface="Times New Roman" panose="02020603050405020304" pitchFamily="18" charset="0"/>
              </a:rPr>
              <a:t>prof. Alicja Krzemień</a:t>
            </a:r>
          </a:p>
          <a:p>
            <a:r>
              <a:rPr lang="pl-PL" sz="2000" dirty="0" err="1">
                <a:solidFill>
                  <a:srgbClr val="000000"/>
                </a:solidFill>
                <a:cs typeface="Times New Roman" panose="02020603050405020304" pitchFamily="18" charset="0"/>
              </a:rPr>
              <a:t>Head</a:t>
            </a:r>
            <a:r>
              <a:rPr lang="pl-PL" sz="2000" dirty="0">
                <a:solidFill>
                  <a:srgbClr val="000000"/>
                </a:solidFill>
                <a:cs typeface="Times New Roman" panose="02020603050405020304" pitchFamily="18" charset="0"/>
              </a:rPr>
              <a:t> of </a:t>
            </a:r>
            <a:r>
              <a:rPr lang="pl-PL" sz="2000" dirty="0" err="1">
                <a:solidFill>
                  <a:srgbClr val="000000"/>
                </a:solidFill>
                <a:cs typeface="Times New Roman" panose="02020603050405020304" pitchFamily="18" charset="0"/>
              </a:rPr>
              <a:t>Laboratory</a:t>
            </a:r>
            <a:r>
              <a:rPr lang="pl-PL" sz="2000" dirty="0">
                <a:solidFill>
                  <a:srgbClr val="000000"/>
                </a:solidFill>
                <a:cs typeface="Times New Roman" panose="02020603050405020304" pitchFamily="18" charset="0"/>
              </a:rPr>
              <a:t> of </a:t>
            </a:r>
            <a:r>
              <a:rPr lang="pl-PL" sz="2000" dirty="0" err="1">
                <a:solidFill>
                  <a:srgbClr val="000000"/>
                </a:solidFill>
                <a:cs typeface="Times New Roman" panose="02020603050405020304" pitchFamily="18" charset="0"/>
              </a:rPr>
              <a:t>Risk</a:t>
            </a:r>
            <a:r>
              <a:rPr lang="pl-PL" sz="2000" dirty="0">
                <a:solidFill>
                  <a:srgbClr val="000000"/>
                </a:solidFill>
                <a:cs typeface="Times New Roman" panose="02020603050405020304" pitchFamily="18" charset="0"/>
              </a:rPr>
              <a:t> </a:t>
            </a:r>
            <a:r>
              <a:rPr lang="pl-PL" sz="2000" dirty="0" err="1">
                <a:solidFill>
                  <a:srgbClr val="000000"/>
                </a:solidFill>
                <a:cs typeface="Times New Roman" panose="02020603050405020304" pitchFamily="18" charset="0"/>
              </a:rPr>
              <a:t>Assessment</a:t>
            </a:r>
            <a:r>
              <a:rPr lang="pl-PL" sz="2000" dirty="0">
                <a:solidFill>
                  <a:srgbClr val="000000"/>
                </a:solidFill>
                <a:cs typeface="Times New Roman" panose="02020603050405020304" pitchFamily="18" charset="0"/>
              </a:rPr>
              <a:t> and </a:t>
            </a:r>
            <a:r>
              <a:rPr lang="pl-PL" sz="2000" dirty="0" err="1">
                <a:solidFill>
                  <a:srgbClr val="000000"/>
                </a:solidFill>
                <a:cs typeface="Times New Roman" panose="02020603050405020304" pitchFamily="18" charset="0"/>
              </a:rPr>
              <a:t>Industrial</a:t>
            </a:r>
            <a:r>
              <a:rPr lang="pl-PL" sz="2000" dirty="0">
                <a:solidFill>
                  <a:srgbClr val="000000"/>
                </a:solidFill>
                <a:cs typeface="Times New Roman" panose="02020603050405020304" pitchFamily="18" charset="0"/>
              </a:rPr>
              <a:t> </a:t>
            </a:r>
            <a:r>
              <a:rPr lang="pl-PL" sz="2000" dirty="0" err="1">
                <a:solidFill>
                  <a:srgbClr val="000000"/>
                </a:solidFill>
                <a:cs typeface="Times New Roman" panose="02020603050405020304" pitchFamily="18" charset="0"/>
              </a:rPr>
              <a:t>Safety</a:t>
            </a:r>
            <a:endParaRPr lang="pl-PL" sz="2000" dirty="0">
              <a:solidFill>
                <a:srgbClr val="000000"/>
              </a:solidFill>
              <a:cs typeface="Times New Roman" panose="02020603050405020304" pitchFamily="18" charset="0"/>
            </a:endParaRPr>
          </a:p>
          <a:p>
            <a:r>
              <a:rPr lang="pl-PL" sz="2000" dirty="0">
                <a:solidFill>
                  <a:srgbClr val="000000"/>
                </a:solidFill>
              </a:rPr>
              <a:t> </a:t>
            </a:r>
          </a:p>
          <a:p>
            <a:r>
              <a:rPr lang="pl-PL" sz="2000" dirty="0">
                <a:solidFill>
                  <a:srgbClr val="000000"/>
                </a:solidFill>
              </a:rPr>
              <a:t>  </a:t>
            </a:r>
          </a:p>
          <a:p>
            <a:endParaRPr lang="pl-PL" sz="2000" dirty="0">
              <a:solidFill>
                <a:srgbClr val="000000"/>
              </a:solidFill>
            </a:endParaRPr>
          </a:p>
        </p:txBody>
      </p:sp>
      <p:sp>
        <p:nvSpPr>
          <p:cNvPr id="2" name="2 Subtítulo">
            <a:extLst>
              <a:ext uri="{FF2B5EF4-FFF2-40B4-BE49-F238E27FC236}">
                <a16:creationId xmlns:a16="http://schemas.microsoft.com/office/drawing/2014/main" id="{40F11D0A-DF88-FEB5-66ED-C290F9D4FC6E}"/>
              </a:ext>
            </a:extLst>
          </p:cNvPr>
          <p:cNvSpPr txBox="1">
            <a:spLocks/>
          </p:cNvSpPr>
          <p:nvPr/>
        </p:nvSpPr>
        <p:spPr>
          <a:xfrm>
            <a:off x="1959791" y="6122379"/>
            <a:ext cx="9003677" cy="7181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sz="1800" dirty="0">
                <a:solidFill>
                  <a:schemeClr val="tx1"/>
                </a:solidFill>
              </a:rPr>
              <a:t>29.03.2023</a:t>
            </a:r>
            <a:endParaRPr lang="es-ES" sz="1800" dirty="0">
              <a:solidFill>
                <a:schemeClr val="tx1"/>
              </a:solidFill>
            </a:endParaRPr>
          </a:p>
          <a:p>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			</a:t>
            </a:r>
          </a:p>
          <a:p>
            <a:endParaRPr lang="en-GB" sz="1600" dirty="0">
              <a:solidFill>
                <a:schemeClr val="tx1"/>
              </a:solidFill>
              <a:latin typeface="Calibri" panose="020F0502020204030204" pitchFamily="34" charset="0"/>
            </a:endParaRPr>
          </a:p>
          <a:p>
            <a:endParaRPr lang="en-GB"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2928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10</a:t>
            </a:fld>
            <a:endParaRPr lang="pl-PL" altLang="pl-PL" dirty="0"/>
          </a:p>
        </p:txBody>
      </p:sp>
      <p:pic>
        <p:nvPicPr>
          <p:cNvPr id="6" name="Obraz 9">
            <a:extLst>
              <a:ext uri="{FF2B5EF4-FFF2-40B4-BE49-F238E27FC236}">
                <a16:creationId xmlns:a16="http://schemas.microsoft.com/office/drawing/2014/main" id="{9DA5072A-898E-7A88-9FEE-5F99DAC40C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209303"/>
            <a:ext cx="4133850" cy="4857750"/>
          </a:xfrm>
          <a:prstGeom prst="rect">
            <a:avLst/>
          </a:prstGeom>
          <a:noFill/>
          <a:ln>
            <a:noFill/>
          </a:ln>
        </p:spPr>
      </p:pic>
      <p:pic>
        <p:nvPicPr>
          <p:cNvPr id="7" name="Obraz 20">
            <a:extLst>
              <a:ext uri="{FF2B5EF4-FFF2-40B4-BE49-F238E27FC236}">
                <a16:creationId xmlns:a16="http://schemas.microsoft.com/office/drawing/2014/main" id="{7BFE93EC-6934-FC90-5267-A73A95C603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9381" y="1680790"/>
            <a:ext cx="4286250" cy="3914775"/>
          </a:xfrm>
          <a:prstGeom prst="rect">
            <a:avLst/>
          </a:prstGeom>
          <a:noFill/>
          <a:ln>
            <a:noFill/>
          </a:ln>
        </p:spPr>
      </p:pic>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655983"/>
            <a:ext cx="10294835" cy="369332"/>
          </a:xfrm>
          <a:prstGeom prst="rect">
            <a:avLst/>
          </a:prstGeom>
        </p:spPr>
        <p:txBody>
          <a:bodyPr wrap="square">
            <a:spAutoFit/>
          </a:bodyPr>
          <a:lstStyle/>
          <a:p>
            <a:pPr algn="just"/>
            <a:r>
              <a:rPr lang="en-GB" sz="1800" dirty="0">
                <a:solidFill>
                  <a:schemeClr val="tx1">
                    <a:lumMod val="50000"/>
                  </a:schemeClr>
                </a:solidFill>
              </a:rPr>
              <a:t>Evaluation of actions </a:t>
            </a:r>
            <a:r>
              <a:rPr lang="pl-PL" sz="1800" dirty="0">
                <a:solidFill>
                  <a:schemeClr val="tx1">
                    <a:lumMod val="50000"/>
                  </a:schemeClr>
                </a:solidFill>
              </a:rPr>
              <a:t>and micro-a</a:t>
            </a:r>
            <a:r>
              <a:rPr lang="en-GB" sz="1800" dirty="0" err="1">
                <a:solidFill>
                  <a:schemeClr val="tx1">
                    <a:lumMod val="50000"/>
                  </a:schemeClr>
                </a:solidFill>
              </a:rPr>
              <a:t>ctions</a:t>
            </a:r>
            <a:r>
              <a:rPr lang="pl-PL" sz="1800" dirty="0">
                <a:solidFill>
                  <a:schemeClr val="tx1">
                    <a:lumMod val="50000"/>
                  </a:schemeClr>
                </a:solidFill>
              </a:rPr>
              <a:t> r</a:t>
            </a:r>
            <a:r>
              <a:rPr lang="es-ES" sz="1800" dirty="0">
                <a:solidFill>
                  <a:schemeClr val="tx1">
                    <a:lumMod val="50000"/>
                  </a:schemeClr>
                </a:solidFill>
              </a:rPr>
              <a:t>e</a:t>
            </a:r>
            <a:r>
              <a:rPr lang="pl-PL" sz="1800" dirty="0">
                <a:solidFill>
                  <a:schemeClr val="tx1">
                    <a:lumMod val="50000"/>
                  </a:schemeClr>
                </a:solidFill>
              </a:rPr>
              <a:t>l</a:t>
            </a:r>
            <a:r>
              <a:rPr lang="es-ES" sz="1800" dirty="0">
                <a:solidFill>
                  <a:schemeClr val="tx1">
                    <a:lumMod val="50000"/>
                  </a:schemeClr>
                </a:solidFill>
              </a:rPr>
              <a:t>a</a:t>
            </a:r>
            <a:r>
              <a:rPr lang="pl-PL" sz="1800" dirty="0" err="1">
                <a:solidFill>
                  <a:schemeClr val="tx1">
                    <a:lumMod val="50000"/>
                  </a:schemeClr>
                </a:solidFill>
              </a:rPr>
              <a:t>ted</a:t>
            </a:r>
            <a:r>
              <a:rPr lang="pl-PL" sz="1800" dirty="0">
                <a:solidFill>
                  <a:schemeClr val="tx1">
                    <a:lumMod val="50000"/>
                  </a:schemeClr>
                </a:solidFill>
              </a:rPr>
              <a:t> to </a:t>
            </a:r>
            <a:r>
              <a:rPr lang="en-GB" sz="1800" dirty="0">
                <a:solidFill>
                  <a:schemeClr val="tx1">
                    <a:lumMod val="50000"/>
                  </a:schemeClr>
                </a:solidFill>
              </a:rPr>
              <a:t>policies</a:t>
            </a:r>
            <a:r>
              <a:rPr lang="pl-PL" sz="1800" dirty="0">
                <a:solidFill>
                  <a:schemeClr val="tx1">
                    <a:lumMod val="50000"/>
                  </a:schemeClr>
                </a:solidFill>
              </a:rPr>
              <a:t>.</a:t>
            </a:r>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4ADAFDBE-D0F0-27DC-C66E-3CFCAE25B570}"/>
              </a:ext>
            </a:extLst>
          </p:cNvPr>
          <p:cNvPicPr>
            <a:picLocks noChangeAspect="1"/>
          </p:cNvPicPr>
          <p:nvPr/>
        </p:nvPicPr>
        <p:blipFill>
          <a:blip r:embed="rId4"/>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95868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11</a:t>
            </a:fld>
            <a:endParaRPr lang="pl-PL" altLang="pl-PL" dirty="0"/>
          </a:p>
        </p:txBody>
      </p:sp>
      <p:sp>
        <p:nvSpPr>
          <p:cNvPr id="8" name="Prostokąt 7"/>
          <p:cNvSpPr/>
          <p:nvPr/>
        </p:nvSpPr>
        <p:spPr>
          <a:xfrm>
            <a:off x="364200" y="225096"/>
            <a:ext cx="9946614" cy="1107996"/>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a:t>
            </a:r>
            <a:r>
              <a:rPr lang="es-ES" sz="2200" b="1" dirty="0">
                <a:solidFill>
                  <a:schemeClr val="accent5">
                    <a:lumMod val="75000"/>
                  </a:schemeClr>
                </a:solidFill>
              </a:rPr>
              <a:t> (</a:t>
            </a:r>
            <a:r>
              <a:rPr lang="es-ES" sz="2200" b="1" dirty="0" err="1">
                <a:solidFill>
                  <a:schemeClr val="accent5">
                    <a:lumMod val="75000"/>
                  </a:schemeClr>
                </a:solidFill>
              </a:rPr>
              <a:t>actions</a:t>
            </a:r>
            <a:r>
              <a:rPr lang="es-ES" sz="2200" b="1" dirty="0">
                <a:solidFill>
                  <a:schemeClr val="accent5">
                    <a:lumMod val="75000"/>
                  </a:schemeClr>
                </a:solidFill>
              </a:rPr>
              <a:t>)</a:t>
            </a:r>
            <a:endParaRPr lang="pl-PL" sz="2200" b="1" dirty="0">
              <a:solidFill>
                <a:schemeClr val="accent5">
                  <a:lumMod val="75000"/>
                </a:schemeClr>
              </a:solidFill>
            </a:endParaRPr>
          </a:p>
          <a:p>
            <a:pPr algn="just"/>
            <a:endParaRPr lang="pl-PL" sz="2200" b="1" dirty="0">
              <a:solidFill>
                <a:schemeClr val="accent5">
                  <a:lumMod val="75000"/>
                </a:schemeClr>
              </a:solidFill>
            </a:endParaRPr>
          </a:p>
          <a:p>
            <a:endParaRPr lang="pl-PL" sz="2200" b="1" dirty="0">
              <a:solidFill>
                <a:schemeClr val="accent5">
                  <a:lumMod val="75000"/>
                </a:schemeClr>
              </a:solidFill>
            </a:endParaRPr>
          </a:p>
        </p:txBody>
      </p:sp>
      <p:sp>
        <p:nvSpPr>
          <p:cNvPr id="9" name="Prostokąt 8"/>
          <p:cNvSpPr/>
          <p:nvPr/>
        </p:nvSpPr>
        <p:spPr>
          <a:xfrm>
            <a:off x="364199" y="655983"/>
            <a:ext cx="10294835" cy="4168449"/>
          </a:xfrm>
          <a:prstGeom prst="rect">
            <a:avLst/>
          </a:prstGeom>
        </p:spPr>
        <p:txBody>
          <a:bodyPr wrap="square">
            <a:spAutoFit/>
          </a:bodyPr>
          <a:lstStyle/>
          <a:p>
            <a:pPr algn="just"/>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930" y="907577"/>
            <a:ext cx="8848071" cy="513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4389558" y="933028"/>
            <a:ext cx="5016296" cy="646331"/>
          </a:xfrm>
          <a:prstGeom prst="rect">
            <a:avLst/>
          </a:prstGeom>
        </p:spPr>
        <p:txBody>
          <a:bodyPr wrap="square">
            <a:spAutoFit/>
          </a:bodyPr>
          <a:lstStyle/>
          <a:p>
            <a:pPr algn="just"/>
            <a:r>
              <a:rPr lang="pl-PL" sz="1800" b="1" dirty="0">
                <a:solidFill>
                  <a:schemeClr val="tx1">
                    <a:lumMod val="50000"/>
                  </a:schemeClr>
                </a:solidFill>
              </a:rPr>
              <a:t>ECO-INDUSTRIAL PARK</a:t>
            </a:r>
            <a:endParaRPr lang="en-GB" sz="1800" b="1" dirty="0">
              <a:solidFill>
                <a:schemeClr val="tx1">
                  <a:lumMod val="50000"/>
                </a:schemeClr>
              </a:solidFill>
            </a:endParaRPr>
          </a:p>
          <a:p>
            <a:pPr algn="just"/>
            <a:endParaRPr lang="en-GB" sz="1800" dirty="0">
              <a:solidFill>
                <a:schemeClr val="tx1">
                  <a:lumMod val="50000"/>
                </a:schemeClr>
              </a:solidFill>
            </a:endParaRPr>
          </a:p>
        </p:txBody>
      </p:sp>
      <p:sp>
        <p:nvSpPr>
          <p:cNvPr id="11" name="Prostokąt 10"/>
          <p:cNvSpPr/>
          <p:nvPr/>
        </p:nvSpPr>
        <p:spPr>
          <a:xfrm>
            <a:off x="10122968" y="1439378"/>
            <a:ext cx="1926965" cy="646331"/>
          </a:xfrm>
          <a:prstGeom prst="rect">
            <a:avLst/>
          </a:prstGeom>
        </p:spPr>
        <p:txBody>
          <a:bodyPr wrap="square">
            <a:spAutoFit/>
          </a:bodyPr>
          <a:lstStyle/>
          <a:p>
            <a:pPr algn="ctr"/>
            <a:r>
              <a:rPr lang="pl-PL" sz="1800" b="1" dirty="0">
                <a:solidFill>
                  <a:schemeClr val="tx1">
                    <a:lumMod val="50000"/>
                  </a:schemeClr>
                </a:solidFill>
              </a:rPr>
              <a:t>HYDROGEN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302720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12</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730414"/>
            <a:ext cx="11682489" cy="6029536"/>
          </a:xfrm>
          <a:prstGeom prst="rect">
            <a:avLst/>
          </a:prstGeom>
        </p:spPr>
        <p:txBody>
          <a:bodyPr wrap="square">
            <a:spAutoFit/>
          </a:bodyPr>
          <a:lstStyle/>
          <a:p>
            <a:pPr algn="just"/>
            <a:r>
              <a:rPr lang="pl-PL" sz="2400" b="1" dirty="0">
                <a:solidFill>
                  <a:schemeClr val="tx1">
                    <a:lumMod val="50000"/>
                  </a:schemeClr>
                </a:solidFill>
              </a:rPr>
              <a:t>ECO-INDUSTRIAL PARK SCENARIO</a:t>
            </a:r>
          </a:p>
          <a:p>
            <a:pPr algn="just"/>
            <a:endParaRPr lang="pl-PL" sz="1800" b="1" dirty="0">
              <a:solidFill>
                <a:schemeClr val="tx1">
                  <a:lumMod val="50000"/>
                </a:schemeClr>
              </a:solidFill>
            </a:endParaRPr>
          </a:p>
          <a:p>
            <a:pPr>
              <a:lnSpc>
                <a:spcPct val="114000"/>
              </a:lnSpc>
            </a:pPr>
            <a:r>
              <a:rPr lang="en-US" sz="1800" b="1" dirty="0">
                <a:solidFill>
                  <a:schemeClr val="tx1">
                    <a:lumMod val="50000"/>
                  </a:schemeClr>
                </a:solidFill>
              </a:rPr>
              <a:t>Eco-industrial parks (with virtual power plant) as an integrated alternative to be developed within coupled end-of-life coal mine sites and coal-fired power plants along with surrounding residential/industrial areas for sustainable renewable energy generation (geothermal and photovoltaic/wind), storage technologies, circular economy contributions and synergies for reducing waste and pollution by promoting short distance transport and </a:t>
            </a:r>
            <a:r>
              <a:rPr lang="en-US" sz="1800" b="1" dirty="0" err="1">
                <a:solidFill>
                  <a:schemeClr val="tx1">
                    <a:lumMod val="50000"/>
                  </a:schemeClr>
                </a:solidFill>
              </a:rPr>
              <a:t>optimising</a:t>
            </a:r>
            <a:r>
              <a:rPr lang="en-US" sz="1800" b="1" dirty="0">
                <a:solidFill>
                  <a:schemeClr val="tx1">
                    <a:lumMod val="50000"/>
                  </a:schemeClr>
                </a:solidFill>
              </a:rPr>
              <a:t> the park’s material, resource, and energy flows,</a:t>
            </a:r>
            <a:r>
              <a:rPr lang="pl-PL" sz="1800" b="1" dirty="0">
                <a:solidFill>
                  <a:schemeClr val="tx1">
                    <a:lumMod val="50000"/>
                  </a:schemeClr>
                </a:solidFill>
              </a:rPr>
              <a:t> </a:t>
            </a:r>
            <a:r>
              <a:rPr lang="en-US" sz="1800" b="1" dirty="0">
                <a:solidFill>
                  <a:schemeClr val="tx1">
                    <a:lumMod val="50000"/>
                  </a:schemeClr>
                </a:solidFill>
              </a:rPr>
              <a:t>producing the goods needed for the industrial transition in Europe and cooperating to its achievement.</a:t>
            </a:r>
            <a:endParaRPr lang="pl-PL" sz="1800" b="1" dirty="0">
              <a:solidFill>
                <a:schemeClr val="tx1">
                  <a:lumMod val="50000"/>
                </a:schemeClr>
              </a:solidFill>
            </a:endParaRPr>
          </a:p>
          <a:p>
            <a:pPr>
              <a:lnSpc>
                <a:spcPct val="114000"/>
              </a:lnSpc>
            </a:pPr>
            <a:endParaRPr lang="en-US" sz="1800" b="1" dirty="0">
              <a:solidFill>
                <a:schemeClr val="tx1">
                  <a:lumMod val="50000"/>
                </a:schemeClr>
              </a:solidFill>
            </a:endParaRPr>
          </a:p>
          <a:p>
            <a:pPr>
              <a:lnSpc>
                <a:spcPct val="114000"/>
              </a:lnSpc>
            </a:pPr>
            <a:r>
              <a:rPr lang="en-US" sz="1800" b="1" dirty="0">
                <a:solidFill>
                  <a:schemeClr val="tx1">
                    <a:lumMod val="50000"/>
                  </a:schemeClr>
                </a:solidFill>
              </a:rPr>
              <a:t>Eco-industrial parks should be based on district networks that allow multiple energy sources to be connected to various energy consumption points, helping to increase</a:t>
            </a:r>
            <a:r>
              <a:rPr lang="pl-PL" sz="1800" b="1" dirty="0">
                <a:solidFill>
                  <a:schemeClr val="tx1">
                    <a:lumMod val="50000"/>
                  </a:schemeClr>
                </a:solidFill>
              </a:rPr>
              <a:t> </a:t>
            </a:r>
            <a:r>
              <a:rPr lang="en-US" sz="1800" b="1" dirty="0">
                <a:solidFill>
                  <a:schemeClr val="tx1">
                    <a:lumMod val="50000"/>
                  </a:schemeClr>
                </a:solidFill>
              </a:rPr>
              <a:t>photovoltaic deployment by transforming heat and power energy customers into prosumers or customers with excess electricity from solar panels on their roofs. Eco-industrial parks should be supported by pursuing financial privileges and other benefits to boost and diversify the area’s economy, attracting external investment: tax exemptions for industries, access to preferential credits from National authorities, European Investment Bank, and others.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endParaRPr lang="pl-PL" sz="1800" b="1"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2"/>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66192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13</a:t>
            </a:fld>
            <a:endParaRPr lang="pl-PL" altLang="pl-PL" dirty="0"/>
          </a:p>
        </p:txBody>
      </p:sp>
      <p:sp>
        <p:nvSpPr>
          <p:cNvPr id="8" name="Prostokąt 7"/>
          <p:cNvSpPr/>
          <p:nvPr/>
        </p:nvSpPr>
        <p:spPr>
          <a:xfrm>
            <a:off x="364200" y="225096"/>
            <a:ext cx="10539026" cy="769441"/>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 (</a:t>
            </a:r>
            <a:r>
              <a:rPr lang="es-ES" sz="2200" b="1" dirty="0" err="1">
                <a:solidFill>
                  <a:schemeClr val="accent5">
                    <a:lumMod val="75000"/>
                  </a:schemeClr>
                </a:solidFill>
              </a:rPr>
              <a:t>micro-actions</a:t>
            </a:r>
            <a:r>
              <a:rPr lang="pl-PL" sz="2200" b="1" dirty="0">
                <a:solidFill>
                  <a:schemeClr val="accent5">
                    <a:lumMod val="75000"/>
                  </a:schemeClr>
                </a:solidFill>
              </a:rPr>
              <a:t>)</a:t>
            </a:r>
          </a:p>
          <a:p>
            <a:endParaRPr lang="pl-PL" sz="2200" b="1" dirty="0">
              <a:solidFill>
                <a:schemeClr val="accent5">
                  <a:lumMod val="75000"/>
                </a:schemeClr>
              </a:solidFill>
            </a:endParaRPr>
          </a:p>
        </p:txBody>
      </p:sp>
      <p:sp>
        <p:nvSpPr>
          <p:cNvPr id="9" name="Prostokąt 8"/>
          <p:cNvSpPr/>
          <p:nvPr/>
        </p:nvSpPr>
        <p:spPr>
          <a:xfrm>
            <a:off x="364199" y="655983"/>
            <a:ext cx="10294835" cy="4524315"/>
          </a:xfrm>
          <a:prstGeom prst="rect">
            <a:avLst/>
          </a:prstGeom>
        </p:spPr>
        <p:txBody>
          <a:bodyPr wrap="square">
            <a:spAutoFit/>
          </a:bodyPr>
          <a:lstStyle/>
          <a:p>
            <a:pPr algn="just"/>
            <a:endParaRPr lang="pl-PL" sz="1800"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97" y="1174637"/>
            <a:ext cx="7584799" cy="49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10"/>
          <p:cNvSpPr/>
          <p:nvPr/>
        </p:nvSpPr>
        <p:spPr>
          <a:xfrm>
            <a:off x="4453170" y="944214"/>
            <a:ext cx="5016296" cy="369332"/>
          </a:xfrm>
          <a:prstGeom prst="rect">
            <a:avLst/>
          </a:prstGeom>
        </p:spPr>
        <p:txBody>
          <a:bodyPr wrap="square">
            <a:spAutoFit/>
          </a:bodyPr>
          <a:lstStyle/>
          <a:p>
            <a:pPr algn="just"/>
            <a:r>
              <a:rPr lang="pl-PL" sz="1800" b="1" dirty="0">
                <a:solidFill>
                  <a:schemeClr val="tx1">
                    <a:lumMod val="50000"/>
                  </a:schemeClr>
                </a:solidFill>
              </a:rPr>
              <a:t>GEOTHERMAL</a:t>
            </a:r>
            <a:endParaRPr lang="en-GB" sz="1800" b="1" dirty="0">
              <a:solidFill>
                <a:schemeClr val="tx1">
                  <a:lumMod val="50000"/>
                </a:schemeClr>
              </a:solidFill>
            </a:endParaRPr>
          </a:p>
        </p:txBody>
      </p:sp>
      <p:sp>
        <p:nvSpPr>
          <p:cNvPr id="12" name="Prostokąt 11"/>
          <p:cNvSpPr/>
          <p:nvPr/>
        </p:nvSpPr>
        <p:spPr>
          <a:xfrm>
            <a:off x="9660040" y="2613292"/>
            <a:ext cx="5016296" cy="646331"/>
          </a:xfrm>
          <a:prstGeom prst="rect">
            <a:avLst/>
          </a:prstGeom>
        </p:spPr>
        <p:txBody>
          <a:bodyPr wrap="square">
            <a:spAutoFit/>
          </a:bodyPr>
          <a:lstStyle/>
          <a:p>
            <a:pPr algn="just"/>
            <a:r>
              <a:rPr lang="pl-PL" sz="1800" b="1" dirty="0">
                <a:solidFill>
                  <a:schemeClr val="tx1">
                    <a:lumMod val="50000"/>
                  </a:schemeClr>
                </a:solidFill>
              </a:rPr>
              <a:t>BATTERIES</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06F7D508-93DB-8EEC-A617-2F2B90D301B0}"/>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91044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14</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12" name="Prostokąt 11"/>
          <p:cNvSpPr/>
          <p:nvPr/>
        </p:nvSpPr>
        <p:spPr>
          <a:xfrm>
            <a:off x="364200" y="1039040"/>
            <a:ext cx="4512600" cy="5262979"/>
          </a:xfrm>
          <a:prstGeom prst="rect">
            <a:avLst/>
          </a:prstGeom>
        </p:spPr>
        <p:txBody>
          <a:bodyPr wrap="square">
            <a:spAutoFit/>
          </a:bodyPr>
          <a:lstStyle/>
          <a:p>
            <a:pPr algn="just"/>
            <a:r>
              <a:rPr lang="es-ES" sz="1800" b="1" dirty="0">
                <a:solidFill>
                  <a:schemeClr val="tx1">
                    <a:lumMod val="50000"/>
                  </a:schemeClr>
                </a:solidFill>
              </a:rPr>
              <a:t>SCENARIO (MULTI-ACTION)</a:t>
            </a:r>
          </a:p>
          <a:p>
            <a:pPr algn="just"/>
            <a:endParaRPr lang="es-ES" sz="1800" b="1" dirty="0">
              <a:solidFill>
                <a:schemeClr val="tx1">
                  <a:lumMod val="50000"/>
                </a:schemeClr>
              </a:solidFill>
            </a:endParaRPr>
          </a:p>
          <a:p>
            <a:r>
              <a:rPr lang="es-ES" sz="2400" b="1" dirty="0">
                <a:solidFill>
                  <a:schemeClr val="tx1">
                    <a:lumMod val="50000"/>
                  </a:schemeClr>
                </a:solidFill>
              </a:rPr>
              <a:t>Eco-industrial</a:t>
            </a:r>
            <a:r>
              <a:rPr lang="pl-PL" sz="2400" b="1" dirty="0">
                <a:solidFill>
                  <a:schemeClr val="tx1">
                    <a:lumMod val="50000"/>
                  </a:schemeClr>
                </a:solidFill>
              </a:rPr>
              <a:t> </a:t>
            </a:r>
            <a:r>
              <a:rPr lang="es-ES" sz="2400" b="1" dirty="0" err="1">
                <a:solidFill>
                  <a:schemeClr val="tx1">
                    <a:lumMod val="50000"/>
                  </a:schemeClr>
                </a:solidFill>
              </a:rPr>
              <a:t>park</a:t>
            </a:r>
            <a:r>
              <a:rPr lang="es-ES" sz="2400" b="1" dirty="0">
                <a:solidFill>
                  <a:schemeClr val="tx1">
                    <a:lumMod val="50000"/>
                  </a:schemeClr>
                </a:solidFill>
              </a:rPr>
              <a:t> </a:t>
            </a:r>
            <a:r>
              <a:rPr lang="pl-PL" sz="2400" b="1" dirty="0">
                <a:solidFill>
                  <a:schemeClr val="tx1">
                    <a:lumMod val="50000"/>
                  </a:schemeClr>
                </a:solidFill>
              </a:rPr>
              <a:t>        </a:t>
            </a:r>
            <a:r>
              <a:rPr lang="es-ES" sz="2400" b="1" dirty="0">
                <a:solidFill>
                  <a:schemeClr val="tx1">
                    <a:lumMod val="50000"/>
                  </a:schemeClr>
                </a:solidFill>
              </a:rPr>
              <a:t>(</a:t>
            </a:r>
            <a:r>
              <a:rPr lang="es-ES" sz="2400" b="1" dirty="0" err="1">
                <a:solidFill>
                  <a:schemeClr val="tx1">
                    <a:lumMod val="50000"/>
                  </a:schemeClr>
                </a:solidFill>
              </a:rPr>
              <a:t>with</a:t>
            </a:r>
            <a:r>
              <a:rPr lang="es-ES" sz="2400" b="1" dirty="0">
                <a:solidFill>
                  <a:schemeClr val="tx1">
                    <a:lumMod val="50000"/>
                  </a:schemeClr>
                </a:solidFill>
              </a:rPr>
              <a:t> virtual </a:t>
            </a:r>
            <a:r>
              <a:rPr lang="es-ES" sz="2400" b="1" dirty="0" err="1">
                <a:solidFill>
                  <a:schemeClr val="tx1">
                    <a:lumMod val="50000"/>
                  </a:schemeClr>
                </a:solidFill>
              </a:rPr>
              <a:t>power</a:t>
            </a:r>
            <a:r>
              <a:rPr lang="es-ES" sz="2400" b="1" dirty="0">
                <a:solidFill>
                  <a:schemeClr val="tx1">
                    <a:lumMod val="50000"/>
                  </a:schemeClr>
                </a:solidFill>
              </a:rPr>
              <a:t> p</a:t>
            </a:r>
            <a:r>
              <a:rPr lang="pl-PL" sz="2400" b="1" dirty="0">
                <a:solidFill>
                  <a:schemeClr val="tx1">
                    <a:lumMod val="50000"/>
                  </a:schemeClr>
                </a:solidFill>
              </a:rPr>
              <a:t>l</a:t>
            </a:r>
            <a:r>
              <a:rPr lang="es-ES" sz="2400" b="1" dirty="0" err="1">
                <a:solidFill>
                  <a:schemeClr val="tx1">
                    <a:lumMod val="50000"/>
                  </a:schemeClr>
                </a:solidFill>
              </a:rPr>
              <a:t>ant</a:t>
            </a:r>
            <a:r>
              <a:rPr lang="es-ES" sz="2400" b="1" dirty="0">
                <a:solidFill>
                  <a:schemeClr val="tx1">
                    <a:lumMod val="50000"/>
                  </a:schemeClr>
                </a:solidFill>
              </a:rPr>
              <a:t>)</a:t>
            </a:r>
          </a:p>
          <a:p>
            <a:pPr algn="just"/>
            <a:endParaRPr lang="es-ES" sz="1800" b="1" dirty="0">
              <a:solidFill>
                <a:schemeClr val="tx1">
                  <a:lumMod val="50000"/>
                </a:schemeClr>
              </a:solidFill>
            </a:endParaRPr>
          </a:p>
          <a:p>
            <a:pPr algn="just"/>
            <a:r>
              <a:rPr lang="pl-PL" sz="3600" b="1" dirty="0">
                <a:solidFill>
                  <a:schemeClr val="tx1">
                    <a:lumMod val="50000"/>
                  </a:schemeClr>
                </a:solidFill>
              </a:rPr>
              <a:t>+</a:t>
            </a:r>
          </a:p>
          <a:p>
            <a:pPr algn="just"/>
            <a:endParaRPr lang="pl-PL" sz="1800" b="1" dirty="0">
              <a:solidFill>
                <a:schemeClr val="tx1">
                  <a:lumMod val="50000"/>
                </a:schemeClr>
              </a:solidFill>
            </a:endParaRPr>
          </a:p>
          <a:p>
            <a:pPr algn="just"/>
            <a:r>
              <a:rPr lang="pl-PL" sz="1800" b="1" dirty="0">
                <a:solidFill>
                  <a:schemeClr val="tx1">
                    <a:lumMod val="50000"/>
                  </a:schemeClr>
                </a:solidFill>
              </a:rPr>
              <a:t>Green H</a:t>
            </a:r>
            <a:r>
              <a:rPr lang="pl-PL" sz="1800" b="1" baseline="-25000" dirty="0">
                <a:solidFill>
                  <a:schemeClr val="tx1">
                    <a:lumMod val="50000"/>
                  </a:schemeClr>
                </a:solidFill>
              </a:rPr>
              <a:t>2</a:t>
            </a:r>
            <a:r>
              <a:rPr lang="pl-PL" sz="1800" b="1" dirty="0">
                <a:solidFill>
                  <a:schemeClr val="tx1">
                    <a:lumMod val="50000"/>
                  </a:schemeClr>
                </a:solidFill>
              </a:rPr>
              <a: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Molten</a:t>
            </a:r>
            <a:r>
              <a:rPr lang="pl-PL" sz="1800" b="1" dirty="0">
                <a:solidFill>
                  <a:schemeClr val="tx1">
                    <a:lumMod val="50000"/>
                  </a:schemeClr>
                </a:solidFill>
              </a:rPr>
              <a:t> salt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Batteries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production</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combustion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3" name="Imagen 2">
            <a:extLst>
              <a:ext uri="{FF2B5EF4-FFF2-40B4-BE49-F238E27FC236}">
                <a16:creationId xmlns:a16="http://schemas.microsoft.com/office/drawing/2014/main" id="{4FDFC0A8-FD66-F38F-1D00-74917B3B6CC0}"/>
              </a:ext>
            </a:extLst>
          </p:cNvPr>
          <p:cNvPicPr>
            <a:picLocks noChangeAspect="1"/>
          </p:cNvPicPr>
          <p:nvPr/>
        </p:nvPicPr>
        <p:blipFill rotWithShape="1">
          <a:blip r:embed="rId3"/>
          <a:srcRect l="-30" t="9760" r="57421" b="17196"/>
          <a:stretch/>
        </p:blipFill>
        <p:spPr>
          <a:xfrm>
            <a:off x="5074193" y="-38100"/>
            <a:ext cx="7093995" cy="6840538"/>
          </a:xfrm>
          <a:prstGeom prst="rect">
            <a:avLst/>
          </a:prstGeom>
        </p:spPr>
      </p:pic>
      <p:sp>
        <p:nvSpPr>
          <p:cNvPr id="6" name="Elipse 5">
            <a:extLst>
              <a:ext uri="{FF2B5EF4-FFF2-40B4-BE49-F238E27FC236}">
                <a16:creationId xmlns:a16="http://schemas.microsoft.com/office/drawing/2014/main" id="{99601BE3-4507-E045-A26E-4AC491F661B7}"/>
              </a:ext>
            </a:extLst>
          </p:cNvPr>
          <p:cNvSpPr/>
          <p:nvPr/>
        </p:nvSpPr>
        <p:spPr>
          <a:xfrm>
            <a:off x="5074193" y="3054096"/>
            <a:ext cx="2936531" cy="485045"/>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7E9C8A93-9B78-9176-033E-2D03ECF4A995}"/>
              </a:ext>
            </a:extLst>
          </p:cNvPr>
          <p:cNvSpPr/>
          <p:nvPr/>
        </p:nvSpPr>
        <p:spPr>
          <a:xfrm>
            <a:off x="5074192" y="5255476"/>
            <a:ext cx="2936531" cy="249269"/>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5724531D-8D53-BD7D-4124-B90BA2606410}"/>
              </a:ext>
            </a:extLst>
          </p:cNvPr>
          <p:cNvSpPr/>
          <p:nvPr/>
        </p:nvSpPr>
        <p:spPr>
          <a:xfrm>
            <a:off x="5074193" y="5504889"/>
            <a:ext cx="2936531" cy="432366"/>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6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3783285" y="14703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a:solidFill>
                  <a:schemeClr val="tx1">
                    <a:lumMod val="50000"/>
                  </a:schemeClr>
                </a:solidFill>
              </a:rPr>
              <a:t>Bobrek-Piekary </a:t>
            </a:r>
            <a:r>
              <a:rPr lang="pl-PL" sz="2000" dirty="0" err="1">
                <a:solidFill>
                  <a:schemeClr val="tx1">
                    <a:lumMod val="50000"/>
                  </a:schemeClr>
                </a:solidFill>
              </a:rPr>
              <a:t>Coal</a:t>
            </a:r>
            <a:r>
              <a:rPr lang="pl-PL" sz="2000" dirty="0">
                <a:solidFill>
                  <a:schemeClr val="tx1">
                    <a:lumMod val="50000"/>
                  </a:schemeClr>
                </a:solidFill>
              </a:rPr>
              <a:t> </a:t>
            </a:r>
            <a:r>
              <a:rPr lang="pl-PL" sz="2000" dirty="0" err="1">
                <a:solidFill>
                  <a:schemeClr val="tx1">
                    <a:lumMod val="50000"/>
                  </a:schemeClr>
                </a:solidFill>
              </a:rPr>
              <a:t>Mine</a:t>
            </a:r>
            <a:r>
              <a:rPr lang="pl-PL" sz="2000" dirty="0">
                <a:solidFill>
                  <a:schemeClr val="tx1">
                    <a:lumMod val="50000"/>
                  </a:schemeClr>
                </a:solidFill>
              </a:rPr>
              <a:t>, POLAND</a:t>
            </a:r>
          </a:p>
        </p:txBody>
      </p:sp>
      <p:pic>
        <p:nvPicPr>
          <p:cNvPr id="2" name="Obraz 1"/>
          <p:cNvPicPr>
            <a:picLocks noChangeAspect="1"/>
          </p:cNvPicPr>
          <p:nvPr/>
        </p:nvPicPr>
        <p:blipFill>
          <a:blip r:embed="rId2"/>
          <a:stretch>
            <a:fillRect/>
          </a:stretch>
        </p:blipFill>
        <p:spPr>
          <a:xfrm>
            <a:off x="10027638" y="204840"/>
            <a:ext cx="1963082" cy="451143"/>
          </a:xfrm>
          <a:prstGeom prst="rect">
            <a:avLst/>
          </a:prstGeom>
        </p:spPr>
      </p:pic>
      <p:pic>
        <p:nvPicPr>
          <p:cNvPr id="3" name="Picture 2" descr="C:\Users\AWieckol\AppData\Local\Temp\XPgrpwise\IMAGE_3.jpeg">
            <a:extLst>
              <a:ext uri="{FF2B5EF4-FFF2-40B4-BE49-F238E27FC236}">
                <a16:creationId xmlns:a16="http://schemas.microsoft.com/office/drawing/2014/main" id="{5689FB03-860D-90CF-7F55-0D5E25E29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285" y="469132"/>
            <a:ext cx="4963126" cy="2791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Wieckol\AppData\Local\Temp\XPgrpwise\IMAGE_2.jpeg">
            <a:extLst>
              <a:ext uri="{FF2B5EF4-FFF2-40B4-BE49-F238E27FC236}">
                <a16:creationId xmlns:a16="http://schemas.microsoft.com/office/drawing/2014/main" id="{F0FE740C-CF4F-4C9B-F877-BD2E9A1448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0" b="-329"/>
          <a:stretch/>
        </p:blipFill>
        <p:spPr bwMode="auto">
          <a:xfrm>
            <a:off x="347268" y="3717055"/>
            <a:ext cx="4936455" cy="2791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Wieckol\AppData\Local\Temp\XPgrpwise\IMAGE.jpeg">
            <a:extLst>
              <a:ext uri="{FF2B5EF4-FFF2-40B4-BE49-F238E27FC236}">
                <a16:creationId xmlns:a16="http://schemas.microsoft.com/office/drawing/2014/main" id="{3EE445B9-827A-F24A-D7C4-76F80BD510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467" y="3717055"/>
            <a:ext cx="4963126" cy="2791759"/>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zawartości 2">
            <a:extLst>
              <a:ext uri="{FF2B5EF4-FFF2-40B4-BE49-F238E27FC236}">
                <a16:creationId xmlns:a16="http://schemas.microsoft.com/office/drawing/2014/main" id="{0FB932E6-61A6-8CC3-9FBA-9F984A8DBE81}"/>
              </a:ext>
            </a:extLst>
          </p:cNvPr>
          <p:cNvSpPr txBox="1">
            <a:spLocks/>
          </p:cNvSpPr>
          <p:nvPr/>
        </p:nvSpPr>
        <p:spPr>
          <a:xfrm>
            <a:off x="347268"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Aller-Barredo-Figaredo</a:t>
            </a:r>
            <a:r>
              <a:rPr lang="pl-PL" sz="2000" dirty="0">
                <a:solidFill>
                  <a:schemeClr val="tx1">
                    <a:lumMod val="50000"/>
                  </a:schemeClr>
                </a:solidFill>
              </a:rPr>
              <a:t>, SPAIN</a:t>
            </a:r>
          </a:p>
        </p:txBody>
      </p:sp>
      <p:sp>
        <p:nvSpPr>
          <p:cNvPr id="12" name="Symbol zastępczy zawartości 2">
            <a:extLst>
              <a:ext uri="{FF2B5EF4-FFF2-40B4-BE49-F238E27FC236}">
                <a16:creationId xmlns:a16="http://schemas.microsoft.com/office/drawing/2014/main" id="{B05A5FA7-0A66-B598-D390-BAA8E2E3051B}"/>
              </a:ext>
            </a:extLst>
          </p:cNvPr>
          <p:cNvSpPr txBox="1">
            <a:spLocks/>
          </p:cNvSpPr>
          <p:nvPr/>
        </p:nvSpPr>
        <p:spPr>
          <a:xfrm>
            <a:off x="6905462"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Premogovnik</a:t>
            </a:r>
            <a:r>
              <a:rPr lang="pl-PL" sz="2000" dirty="0">
                <a:solidFill>
                  <a:schemeClr val="tx1">
                    <a:lumMod val="50000"/>
                  </a:schemeClr>
                </a:solidFill>
              </a:rPr>
              <a:t> </a:t>
            </a:r>
            <a:r>
              <a:rPr lang="pl-PL" sz="2000" dirty="0" err="1">
                <a:solidFill>
                  <a:schemeClr val="tx1">
                    <a:lumMod val="50000"/>
                  </a:schemeClr>
                </a:solidFill>
              </a:rPr>
              <a:t>Velenje</a:t>
            </a:r>
            <a:r>
              <a:rPr lang="pl-PL" sz="2000" dirty="0">
                <a:solidFill>
                  <a:schemeClr val="tx1">
                    <a:lumMod val="50000"/>
                  </a:schemeClr>
                </a:solidFill>
              </a:rPr>
              <a:t>, SLOVENIA</a:t>
            </a:r>
          </a:p>
        </p:txBody>
      </p:sp>
    </p:spTree>
    <p:extLst>
      <p:ext uri="{BB962C8B-B14F-4D97-AF65-F5344CB8AC3E}">
        <p14:creationId xmlns:p14="http://schemas.microsoft.com/office/powerpoint/2010/main" val="251984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1: Virtual Power Plant where energy is sold to the grid. </a:t>
            </a:r>
            <a:endParaRPr lang="en-GB" dirty="0">
              <a:solidFill>
                <a:schemeClr val="tx1">
                  <a:lumMod val="50000"/>
                </a:schemeClr>
              </a:solidFill>
            </a:endParaRPr>
          </a:p>
        </p:txBody>
      </p:sp>
      <p:pic>
        <p:nvPicPr>
          <p:cNvPr id="8" name="Obraz 7"/>
          <p:cNvPicPr>
            <a:picLocks noChangeAspect="1"/>
          </p:cNvPicPr>
          <p:nvPr/>
        </p:nvPicPr>
        <p:blipFill>
          <a:blip r:embed="rId2"/>
          <a:stretch>
            <a:fillRect/>
          </a:stretch>
        </p:blipFill>
        <p:spPr>
          <a:xfrm>
            <a:off x="2335642" y="1349516"/>
            <a:ext cx="7315834" cy="4712616"/>
          </a:xfrm>
          <a:prstGeom prst="rect">
            <a:avLst/>
          </a:prstGeom>
        </p:spPr>
      </p:pic>
      <p:pic>
        <p:nvPicPr>
          <p:cNvPr id="2" name="Obraz 1"/>
          <p:cNvPicPr>
            <a:picLocks noChangeAspect="1"/>
          </p:cNvPicPr>
          <p:nvPr/>
        </p:nvPicPr>
        <p:blipFill>
          <a:blip r:embed="rId3"/>
          <a:stretch>
            <a:fillRect/>
          </a:stretch>
        </p:blipFill>
        <p:spPr>
          <a:xfrm>
            <a:off x="10043247" y="205987"/>
            <a:ext cx="1965968" cy="449996"/>
          </a:xfrm>
          <a:prstGeom prst="rect">
            <a:avLst/>
          </a:prstGeom>
        </p:spPr>
      </p:pic>
    </p:spTree>
    <p:extLst>
      <p:ext uri="{BB962C8B-B14F-4D97-AF65-F5344CB8AC3E}">
        <p14:creationId xmlns:p14="http://schemas.microsoft.com/office/powerpoint/2010/main" val="298341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2: Green hydrogen plant</a:t>
            </a:r>
            <a:r>
              <a:rPr lang="en-GB" sz="2000" dirty="0"/>
              <a:t>. </a:t>
            </a:r>
            <a:endParaRPr lang="en-GB" dirty="0"/>
          </a:p>
        </p:txBody>
      </p:sp>
      <p:pic>
        <p:nvPicPr>
          <p:cNvPr id="8" name="Obraz 7"/>
          <p:cNvPicPr>
            <a:picLocks noChangeAspect="1"/>
          </p:cNvPicPr>
          <p:nvPr/>
        </p:nvPicPr>
        <p:blipFill>
          <a:blip r:embed="rId2"/>
          <a:stretch>
            <a:fillRect/>
          </a:stretch>
        </p:blipFill>
        <p:spPr>
          <a:xfrm>
            <a:off x="2024901" y="1478376"/>
            <a:ext cx="7901101" cy="4517528"/>
          </a:xfrm>
          <a:prstGeom prst="rect">
            <a:avLst/>
          </a:prstGeom>
        </p:spPr>
      </p:pic>
      <p:pic>
        <p:nvPicPr>
          <p:cNvPr id="2" name="Obraz 1"/>
          <p:cNvPicPr>
            <a:picLocks noChangeAspect="1"/>
          </p:cNvPicPr>
          <p:nvPr/>
        </p:nvPicPr>
        <p:blipFill>
          <a:blip r:embed="rId3"/>
          <a:stretch>
            <a:fillRect/>
          </a:stretch>
        </p:blipFill>
        <p:spPr>
          <a:xfrm>
            <a:off x="10027638" y="204840"/>
            <a:ext cx="1963082" cy="451143"/>
          </a:xfrm>
          <a:prstGeom prst="rect">
            <a:avLst/>
          </a:prstGeom>
        </p:spPr>
      </p:pic>
    </p:spTree>
    <p:extLst>
      <p:ext uri="{BB962C8B-B14F-4D97-AF65-F5344CB8AC3E}">
        <p14:creationId xmlns:p14="http://schemas.microsoft.com/office/powerpoint/2010/main" val="257359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EE7CC3-E28F-E896-0A78-C88AB692B796}"/>
              </a:ext>
            </a:extLst>
          </p:cNvPr>
          <p:cNvSpPr/>
          <p:nvPr/>
        </p:nvSpPr>
        <p:spPr>
          <a:xfrm>
            <a:off x="0" y="-54898"/>
            <a:ext cx="12168188" cy="27604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611963" y="703102"/>
            <a:ext cx="7141026" cy="543627"/>
          </a:xfrm>
          <a:prstGeom prst="rect">
            <a:avLst/>
          </a:prstGeom>
        </p:spPr>
        <p:txBody>
          <a:bodyPr wrap="none" lIns="91202" tIns="45601" rIns="91202" bIns="45601">
            <a:spAutoFit/>
          </a:bodyPr>
          <a:lstStyle/>
          <a:p>
            <a:pPr defTabSz="912091">
              <a:lnSpc>
                <a:spcPct val="80000"/>
              </a:lnSpc>
              <a:spcBef>
                <a:spcPct val="0"/>
              </a:spcBef>
            </a:pPr>
            <a:r>
              <a:rPr lang="pl-PL" altLang="pl-PL" sz="3600" b="1" cap="all" spc="100" dirty="0">
                <a:solidFill>
                  <a:schemeClr val="tx2">
                    <a:lumMod val="75000"/>
                  </a:schemeClr>
                </a:solidFill>
                <a:latin typeface="+mj-lt"/>
                <a:ea typeface="+mj-ea"/>
                <a:cs typeface="+mj-cs"/>
              </a:rPr>
              <a:t>THANK YOU FOR ATTENTION </a:t>
            </a:r>
          </a:p>
        </p:txBody>
      </p:sp>
      <p:sp>
        <p:nvSpPr>
          <p:cNvPr id="7" name="pole tekstowe 2"/>
          <p:cNvSpPr txBox="1">
            <a:spLocks noChangeArrowheads="1"/>
          </p:cNvSpPr>
          <p:nvPr/>
        </p:nvSpPr>
        <p:spPr bwMode="auto">
          <a:xfrm>
            <a:off x="611963" y="1876965"/>
            <a:ext cx="6871188" cy="2800526"/>
          </a:xfrm>
          <a:prstGeom prst="rect">
            <a:avLst/>
          </a:prstGeom>
          <a:solidFill>
            <a:srgbClr val="FFFFFF">
              <a:alpha val="70979"/>
            </a:srgbClr>
          </a:solidFill>
          <a:ln w="9525">
            <a:noFill/>
            <a:miter lim="800000"/>
            <a:headEnd/>
            <a:tailEnd/>
          </a:ln>
        </p:spPr>
        <p:txBody>
          <a:bodyPr wrap="square" lIns="91202" tIns="45601" rIns="91202" bIns="45601">
            <a:spAutoFit/>
          </a:bodyPr>
          <a:lstStyle/>
          <a:p>
            <a:pPr lvl="0"/>
            <a:r>
              <a:rPr lang="pl-PL" sz="1600" b="1" dirty="0">
                <a:solidFill>
                  <a:srgbClr val="616161">
                    <a:lumMod val="75000"/>
                  </a:srgbClr>
                </a:solidFill>
                <a:cs typeface="Times New Roman" panose="02020603050405020304" pitchFamily="18" charset="0"/>
              </a:rPr>
              <a:t>Alicja Krzemień</a:t>
            </a:r>
            <a:endParaRPr lang="pl-PL" altLang="pl-PL" sz="1600" dirty="0">
              <a:solidFill>
                <a:srgbClr val="616161">
                  <a:lumMod val="75000"/>
                </a:srgbClr>
              </a:solidFill>
              <a:cs typeface="Times New Roman" panose="02020603050405020304" pitchFamily="18" charset="0"/>
            </a:endParaRPr>
          </a:p>
          <a:p>
            <a:pPr lvl="0"/>
            <a:endParaRPr lang="pl-PL" sz="1600" dirty="0"/>
          </a:p>
          <a:p>
            <a:pPr lvl="0"/>
            <a:r>
              <a:rPr lang="en-GB" sz="1600" dirty="0"/>
              <a:t>Head</a:t>
            </a:r>
            <a:r>
              <a:rPr lang="pl-PL" sz="1600" dirty="0"/>
              <a:t> of </a:t>
            </a:r>
            <a:r>
              <a:rPr lang="en-GB" sz="1600" dirty="0"/>
              <a:t>Laboratory </a:t>
            </a:r>
            <a:r>
              <a:rPr lang="pl-PL" sz="1600" dirty="0"/>
              <a:t>of</a:t>
            </a:r>
            <a:r>
              <a:rPr lang="en-GB" sz="1600" dirty="0"/>
              <a:t> Risk</a:t>
            </a:r>
            <a:r>
              <a:rPr lang="pl-PL" sz="1600" dirty="0"/>
              <a:t> </a:t>
            </a:r>
            <a:r>
              <a:rPr lang="en-GB" sz="1600" dirty="0"/>
              <a:t>Assessment </a:t>
            </a:r>
            <a:r>
              <a:rPr lang="pl-PL" sz="1600" dirty="0"/>
              <a:t>and</a:t>
            </a:r>
            <a:r>
              <a:rPr lang="en-GB" sz="1600" dirty="0"/>
              <a:t> Industrial Safety</a:t>
            </a:r>
            <a:endParaRPr lang="en-GB" altLang="pl-PL" sz="1600" dirty="0">
              <a:solidFill>
                <a:srgbClr val="616161">
                  <a:lumMod val="75000"/>
                </a:srgbClr>
              </a:solidFill>
              <a:cs typeface="Times New Roman" panose="02020603050405020304" pitchFamily="18" charset="0"/>
            </a:endParaRPr>
          </a:p>
          <a:p>
            <a:pPr lvl="0"/>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Department of Extraction Technologies, Rockburst and Risk Assessment</a:t>
            </a:r>
            <a:br>
              <a:rPr lang="en-AU" altLang="pl-PL" sz="1600" dirty="0">
                <a:solidFill>
                  <a:srgbClr val="616161">
                    <a:lumMod val="75000"/>
                  </a:srgbClr>
                </a:solidFill>
                <a:cs typeface="Times New Roman" panose="02020603050405020304" pitchFamily="18" charset="0"/>
              </a:rPr>
            </a:br>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Plac Gwarków 1</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40-166 Katowice</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Poland</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phone: +48 32 259 </a:t>
            </a:r>
            <a:r>
              <a:rPr lang="pl-PL" altLang="pl-PL" sz="1600" dirty="0">
                <a:solidFill>
                  <a:srgbClr val="616161">
                    <a:lumMod val="75000"/>
                  </a:srgbClr>
                </a:solidFill>
                <a:cs typeface="Times New Roman" panose="02020603050405020304" pitchFamily="18" charset="0"/>
              </a:rPr>
              <a:t>2556</a:t>
            </a:r>
            <a:br>
              <a:rPr lang="pl-PL" altLang="pl-PL" sz="1600" dirty="0">
                <a:solidFill>
                  <a:srgbClr val="616161">
                    <a:lumMod val="75000"/>
                  </a:srgbClr>
                </a:solidFill>
                <a:cs typeface="Times New Roman" panose="02020603050405020304" pitchFamily="18" charset="0"/>
              </a:rPr>
            </a:br>
            <a:r>
              <a:rPr lang="pl-PL" altLang="pl-PL" sz="1600" dirty="0">
                <a:solidFill>
                  <a:srgbClr val="616161">
                    <a:lumMod val="75000"/>
                  </a:srgbClr>
                </a:solidFill>
                <a:cs typeface="Times New Roman" panose="02020603050405020304" pitchFamily="18" charset="0"/>
                <a:hlinkClick r:id="rId2"/>
              </a:rPr>
              <a:t>akrzemien@gig.eu</a:t>
            </a:r>
            <a:r>
              <a:rPr lang="pl-PL" altLang="pl-PL" sz="1600" dirty="0">
                <a:solidFill>
                  <a:srgbClr val="616161">
                    <a:lumMod val="75000"/>
                  </a:srgbClr>
                </a:solidFill>
                <a:cs typeface="Times New Roman" panose="02020603050405020304" pitchFamily="18" charset="0"/>
              </a:rPr>
              <a:t> </a:t>
            </a:r>
          </a:p>
        </p:txBody>
      </p:sp>
    </p:spTree>
    <p:extLst>
      <p:ext uri="{BB962C8B-B14F-4D97-AF65-F5344CB8AC3E}">
        <p14:creationId xmlns:p14="http://schemas.microsoft.com/office/powerpoint/2010/main" val="417450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51927" y="314308"/>
            <a:ext cx="11625942" cy="1466282"/>
          </a:xfrm>
        </p:spPr>
        <p:txBody>
          <a:bodyPr/>
          <a:lstStyle/>
          <a:p>
            <a:r>
              <a:rPr lang="pl-PL" dirty="0">
                <a:latin typeface="+mj-lt"/>
              </a:rPr>
              <a:t>A</a:t>
            </a:r>
            <a:r>
              <a:rPr lang="es-ES" dirty="0" err="1">
                <a:latin typeface="+mj-lt"/>
              </a:rPr>
              <a:t>licja</a:t>
            </a:r>
            <a:r>
              <a:rPr lang="pl-PL" dirty="0">
                <a:latin typeface="+mj-lt"/>
              </a:rPr>
              <a:t> </a:t>
            </a:r>
            <a:r>
              <a:rPr lang="pl-PL" dirty="0" err="1">
                <a:latin typeface="+mj-lt"/>
              </a:rPr>
              <a:t>KRZEMIEń</a:t>
            </a:r>
            <a:endParaRPr lang="en-GB" dirty="0">
              <a:latin typeface="+mj-lt"/>
            </a:endParaRPr>
          </a:p>
        </p:txBody>
      </p:sp>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251927" y="775252"/>
            <a:ext cx="8556470" cy="5848832"/>
          </a:xfrm>
          <a:prstGeom prst="rect">
            <a:avLst/>
          </a:prstGeom>
        </p:spPr>
        <p:txBody>
          <a:bodyPr vert="horz" lIns="45720" tIns="45720" rIns="45720" bIns="45720" rtlCol="0">
            <a:normAutofit fontScale="47500" lnSpcReduction="2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70000"/>
              </a:lnSpc>
              <a:spcBef>
                <a:spcPts val="0"/>
              </a:spcBef>
            </a:pPr>
            <a:r>
              <a:rPr lang="pl-PL" sz="3600" b="1" u="sng" dirty="0" err="1">
                <a:solidFill>
                  <a:srgbClr val="000000"/>
                </a:solidFill>
                <a:latin typeface="Times New Roman" panose="02020603050405020304" pitchFamily="18" charset="0"/>
                <a:cs typeface="Times New Roman" panose="02020603050405020304" pitchFamily="18" charset="0"/>
              </a:rPr>
              <a:t>Who</a:t>
            </a:r>
            <a:r>
              <a:rPr lang="pl-PL" sz="3600" b="1" u="sng" dirty="0">
                <a:solidFill>
                  <a:srgbClr val="000000"/>
                </a:solidFill>
                <a:latin typeface="Times New Roman" panose="02020603050405020304" pitchFamily="18" charset="0"/>
                <a:cs typeface="Times New Roman" panose="02020603050405020304" pitchFamily="18" charset="0"/>
              </a:rPr>
              <a:t> </a:t>
            </a:r>
            <a:r>
              <a:rPr lang="pl-PL" sz="3600" b="1" u="sng" dirty="0" err="1">
                <a:solidFill>
                  <a:srgbClr val="000000"/>
                </a:solidFill>
                <a:latin typeface="Times New Roman" panose="02020603050405020304" pitchFamily="18" charset="0"/>
                <a:cs typeface="Times New Roman" panose="02020603050405020304" pitchFamily="18" charset="0"/>
              </a:rPr>
              <a:t>am</a:t>
            </a:r>
            <a:r>
              <a:rPr lang="pl-PL" sz="3600" b="1" u="sng" dirty="0">
                <a:solidFill>
                  <a:srgbClr val="000000"/>
                </a:solidFill>
                <a:latin typeface="Times New Roman" panose="02020603050405020304" pitchFamily="18" charset="0"/>
                <a:cs typeface="Times New Roman" panose="02020603050405020304" pitchFamily="18" charset="0"/>
              </a:rPr>
              <a:t> I? </a:t>
            </a:r>
            <a:r>
              <a:rPr lang="pl-PL" sz="3600" b="1" u="sng" dirty="0" err="1">
                <a:solidFill>
                  <a:srgbClr val="000000"/>
                </a:solidFill>
                <a:latin typeface="Times New Roman" panose="02020603050405020304" pitchFamily="18" charset="0"/>
                <a:cs typeface="Times New Roman" panose="02020603050405020304" pitchFamily="18" charset="0"/>
              </a:rPr>
              <a:t>Where</a:t>
            </a:r>
            <a:r>
              <a:rPr lang="pl-PL" sz="3600" b="1" u="sng" dirty="0">
                <a:solidFill>
                  <a:srgbClr val="000000"/>
                </a:solidFill>
                <a:latin typeface="Times New Roman" panose="02020603050405020304" pitchFamily="18" charset="0"/>
                <a:cs typeface="Times New Roman" panose="02020603050405020304" pitchFamily="18" charset="0"/>
              </a:rPr>
              <a:t> do I </a:t>
            </a:r>
            <a:r>
              <a:rPr lang="pl-PL" sz="3600" b="1" u="sng" dirty="0" err="1">
                <a:solidFill>
                  <a:srgbClr val="000000"/>
                </a:solidFill>
                <a:latin typeface="Times New Roman" panose="02020603050405020304" pitchFamily="18" charset="0"/>
                <a:cs typeface="Times New Roman" panose="02020603050405020304" pitchFamily="18" charset="0"/>
              </a:rPr>
              <a:t>work</a:t>
            </a:r>
            <a:r>
              <a:rPr lang="pl-PL" sz="3600" b="1" u="sng" dirty="0">
                <a:solidFill>
                  <a:srgbClr val="000000"/>
                </a:solidFill>
                <a:latin typeface="Times New Roman" panose="02020603050405020304" pitchFamily="18" charset="0"/>
                <a:cs typeface="Times New Roman" panose="02020603050405020304" pitchFamily="18" charset="0"/>
              </a:rPr>
              <a:t>?</a:t>
            </a: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Professor, Central Mining Institute (GIG), Katowice, Poland</a:t>
            </a:r>
            <a:endParaRPr lang="pl-PL"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Department of Extraction Technologies, </a:t>
            </a:r>
            <a:r>
              <a:rPr lang="en-GB" sz="3600" dirty="0" err="1">
                <a:solidFill>
                  <a:srgbClr val="000000"/>
                </a:solidFill>
                <a:latin typeface="Times New Roman" panose="02020603050405020304" pitchFamily="18" charset="0"/>
                <a:cs typeface="Times New Roman" panose="02020603050405020304" pitchFamily="18" charset="0"/>
              </a:rPr>
              <a:t>Rockburst</a:t>
            </a:r>
            <a:r>
              <a:rPr lang="en-GB" sz="3600" dirty="0">
                <a:solidFill>
                  <a:srgbClr val="000000"/>
                </a:solidFill>
                <a:latin typeface="Times New Roman" panose="02020603050405020304" pitchFamily="18" charset="0"/>
                <a:cs typeface="Times New Roman" panose="02020603050405020304" pitchFamily="18" charset="0"/>
              </a:rPr>
              <a:t> and Risk Assessment at GIG</a:t>
            </a:r>
            <a:endParaRPr lang="es-ES"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A specialist in risk assessment and Occupational Health and Safety in mines</a:t>
            </a:r>
            <a:r>
              <a:rPr lang="pl-PL" sz="3600" dirty="0">
                <a:solidFill>
                  <a:srgbClr val="000000"/>
                </a:solidFill>
                <a:latin typeface="Times New Roman" panose="02020603050405020304" pitchFamily="18" charset="0"/>
                <a:cs typeface="Times New Roman" panose="02020603050405020304" pitchFamily="18" charset="0"/>
              </a:rPr>
              <a:t>. The </a:t>
            </a:r>
            <a:r>
              <a:rPr lang="en-GB" sz="3600" dirty="0">
                <a:solidFill>
                  <a:srgbClr val="000000"/>
                </a:solidFill>
                <a:latin typeface="Times New Roman" panose="02020603050405020304" pitchFamily="18" charset="0"/>
                <a:cs typeface="Times New Roman" panose="02020603050405020304" pitchFamily="18" charset="0"/>
              </a:rPr>
              <a:t>EURACOAL’s Technical Research Committee </a:t>
            </a:r>
            <a:r>
              <a:rPr lang="pl-PL" sz="3600" dirty="0">
                <a:solidFill>
                  <a:srgbClr val="000000"/>
                </a:solidFill>
                <a:latin typeface="Times New Roman" panose="02020603050405020304" pitchFamily="18" charset="0"/>
                <a:cs typeface="Times New Roman" panose="02020603050405020304" pitchFamily="18" charset="0"/>
              </a:rPr>
              <a:t>Chair </a:t>
            </a:r>
            <a:r>
              <a:rPr lang="en-GB" sz="3600" dirty="0">
                <a:solidFill>
                  <a:srgbClr val="000000"/>
                </a:solidFill>
                <a:latin typeface="Times New Roman" panose="02020603050405020304" pitchFamily="18" charset="0"/>
                <a:cs typeface="Times New Roman" panose="02020603050405020304" pitchFamily="18" charset="0"/>
              </a:rPr>
              <a:t>and a member of the European Commission’s advisory group for coal (CAG). A </a:t>
            </a:r>
            <a:r>
              <a:rPr lang="en-US" sz="3600" dirty="0">
                <a:solidFill>
                  <a:srgbClr val="000000"/>
                </a:solidFill>
                <a:latin typeface="Times New Roman" panose="02020603050405020304" pitchFamily="18" charset="0"/>
                <a:cs typeface="Times New Roman" panose="02020603050405020304" pitchFamily="18" charset="0"/>
              </a:rPr>
              <a:t>lecturer in Risk Management at the University of Oviedo (Spain</a:t>
            </a:r>
            <a:r>
              <a:rPr lang="pl-PL" sz="3600" dirty="0">
                <a:solidFill>
                  <a:srgbClr val="000000"/>
                </a:solidFill>
                <a:latin typeface="Times New Roman" panose="02020603050405020304" pitchFamily="18" charset="0"/>
                <a:cs typeface="Times New Roman" panose="02020603050405020304" pitchFamily="18" charset="0"/>
              </a:rPr>
              <a:t>).</a:t>
            </a:r>
          </a:p>
          <a:p>
            <a:pPr algn="just">
              <a:lnSpc>
                <a:spcPct val="170000"/>
              </a:lnSpc>
              <a:spcBef>
                <a:spcPts val="0"/>
              </a:spcBef>
            </a:pPr>
            <a:endParaRPr lang="pl-PL"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pPr>
            <a:r>
              <a:rPr lang="pl-PL" sz="3600" b="1" u="sng" dirty="0" err="1">
                <a:solidFill>
                  <a:srgbClr val="000000"/>
                </a:solidFill>
                <a:latin typeface="Times New Roman" panose="02020603050405020304" pitchFamily="18" charset="0"/>
                <a:cs typeface="Times New Roman" panose="02020603050405020304" pitchFamily="18" charset="0"/>
              </a:rPr>
              <a:t>What</a:t>
            </a:r>
            <a:r>
              <a:rPr lang="pl-PL" sz="3600" b="1" u="sng" dirty="0">
                <a:solidFill>
                  <a:srgbClr val="000000"/>
                </a:solidFill>
                <a:latin typeface="Times New Roman" panose="02020603050405020304" pitchFamily="18" charset="0"/>
                <a:cs typeface="Times New Roman" panose="02020603050405020304" pitchFamily="18" charset="0"/>
              </a:rPr>
              <a:t> do I do?</a:t>
            </a:r>
          </a:p>
          <a:p>
            <a:pPr algn="just">
              <a:lnSpc>
                <a:spcPct val="170000"/>
              </a:lnSpc>
              <a:spcBef>
                <a:spcPts val="0"/>
              </a:spcBef>
            </a:pPr>
            <a:r>
              <a:rPr lang="es-ES" sz="3600" dirty="0" err="1">
                <a:solidFill>
                  <a:srgbClr val="000000"/>
                </a:solidFill>
                <a:latin typeface="Times New Roman" panose="02020603050405020304" pitchFamily="18" charset="0"/>
                <a:cs typeface="Times New Roman" panose="02020603050405020304" pitchFamily="18" charset="0"/>
              </a:rPr>
              <a:t>European</a:t>
            </a:r>
            <a:r>
              <a:rPr lang="es-ES" sz="3600" dirty="0">
                <a:solidFill>
                  <a:srgbClr val="000000"/>
                </a:solidFill>
                <a:latin typeface="Times New Roman" panose="02020603050405020304" pitchFamily="18" charset="0"/>
                <a:cs typeface="Times New Roman" panose="02020603050405020304" pitchFamily="18" charset="0"/>
              </a:rPr>
              <a:t> </a:t>
            </a:r>
            <a:r>
              <a:rPr lang="pl-PL" sz="3600" dirty="0">
                <a:solidFill>
                  <a:srgbClr val="000000"/>
                </a:solidFill>
                <a:latin typeface="Times New Roman" panose="02020603050405020304" pitchFamily="18" charset="0"/>
                <a:cs typeface="Times New Roman" panose="02020603050405020304" pitchFamily="18" charset="0"/>
              </a:rPr>
              <a:t>R</a:t>
            </a:r>
            <a:r>
              <a:rPr lang="es-ES" sz="3600" dirty="0">
                <a:solidFill>
                  <a:srgbClr val="000000"/>
                </a:solidFill>
                <a:latin typeface="Times New Roman" panose="02020603050405020304" pitchFamily="18" charset="0"/>
                <a:cs typeface="Times New Roman" panose="02020603050405020304" pitchFamily="18" charset="0"/>
              </a:rPr>
              <a:t>&amp;D</a:t>
            </a:r>
            <a:r>
              <a:rPr lang="pl-PL" sz="3600" dirty="0">
                <a:solidFill>
                  <a:srgbClr val="000000"/>
                </a:solidFill>
                <a:latin typeface="Times New Roman" panose="02020603050405020304" pitchFamily="18" charset="0"/>
                <a:cs typeface="Times New Roman" panose="02020603050405020304" pitchFamily="18" charset="0"/>
              </a:rPr>
              <a:t> </a:t>
            </a:r>
            <a:r>
              <a:rPr lang="pl-PL" sz="3600" dirty="0" err="1">
                <a:solidFill>
                  <a:srgbClr val="000000"/>
                </a:solidFill>
                <a:latin typeface="Times New Roman" panose="02020603050405020304" pitchFamily="18" charset="0"/>
                <a:cs typeface="Times New Roman" panose="02020603050405020304" pitchFamily="18" charset="0"/>
              </a:rPr>
              <a:t>projects</a:t>
            </a:r>
            <a:r>
              <a:rPr lang="pl-PL" sz="3600" dirty="0">
                <a:solidFill>
                  <a:srgbClr val="000000"/>
                </a:solidFill>
                <a:latin typeface="Times New Roman" panose="02020603050405020304" pitchFamily="18" charset="0"/>
                <a:cs typeface="Times New Roman" panose="02020603050405020304" pitchFamily="18" charset="0"/>
              </a:rPr>
              <a:t> </a:t>
            </a:r>
            <a:r>
              <a:rPr lang="pl-PL" sz="3600" dirty="0" err="1">
                <a:solidFill>
                  <a:srgbClr val="000000"/>
                </a:solidFill>
                <a:latin typeface="Times New Roman" panose="02020603050405020304" pitchFamily="18" charset="0"/>
                <a:cs typeface="Times New Roman" panose="02020603050405020304" pitchFamily="18" charset="0"/>
              </a:rPr>
              <a:t>related</a:t>
            </a:r>
            <a:r>
              <a:rPr lang="pl-PL" sz="3600" dirty="0">
                <a:solidFill>
                  <a:srgbClr val="000000"/>
                </a:solidFill>
                <a:latin typeface="Times New Roman" panose="02020603050405020304" pitchFamily="18" charset="0"/>
                <a:cs typeface="Times New Roman" panose="02020603050405020304" pitchFamily="18" charset="0"/>
              </a:rPr>
              <a:t> to</a:t>
            </a:r>
            <a:r>
              <a:rPr lang="es-ES" sz="3600" dirty="0">
                <a:solidFill>
                  <a:srgbClr val="000000"/>
                </a:solidFill>
                <a:latin typeface="Times New Roman" panose="02020603050405020304" pitchFamily="18" charset="0"/>
                <a:cs typeface="Times New Roman" panose="02020603050405020304" pitchFamily="18" charset="0"/>
              </a:rPr>
              <a:t>:</a:t>
            </a:r>
          </a:p>
          <a:p>
            <a:pPr marL="571500" indent="-571500" algn="just">
              <a:lnSpc>
                <a:spcPct val="170000"/>
              </a:lnSpc>
              <a:spcBef>
                <a:spcPts val="0"/>
              </a:spcBef>
              <a:buFont typeface="Arial" panose="020B0604020202020204" pitchFamily="34" charset="0"/>
              <a:buChar char="•"/>
            </a:pPr>
            <a:r>
              <a:rPr lang="en-GB" sz="3600" dirty="0">
                <a:solidFill>
                  <a:srgbClr val="000000"/>
                </a:solidFill>
                <a:latin typeface="Times New Roman" panose="02020603050405020304" pitchFamily="18" charset="0"/>
                <a:cs typeface="Times New Roman" panose="02020603050405020304" pitchFamily="18" charset="0"/>
              </a:rPr>
              <a:t>leveraging the competitive advantages of end-of-life underground coal </a:t>
            </a:r>
            <a:r>
              <a:rPr lang="pl-PL" sz="3600" dirty="0" err="1">
                <a:solidFill>
                  <a:srgbClr val="000000"/>
                </a:solidFill>
                <a:latin typeface="Times New Roman" panose="02020603050405020304" pitchFamily="18" charset="0"/>
                <a:cs typeface="Times New Roman" panose="02020603050405020304" pitchFamily="18" charset="0"/>
              </a:rPr>
              <a:t>mines</a:t>
            </a:r>
            <a:r>
              <a:rPr lang="es-ES" sz="3600" dirty="0">
                <a:solidFill>
                  <a:srgbClr val="000000"/>
                </a:solidFill>
                <a:latin typeface="Times New Roman" panose="02020603050405020304" pitchFamily="18" charset="0"/>
                <a:cs typeface="Times New Roman" panose="02020603050405020304" pitchFamily="18" charset="0"/>
              </a:rPr>
              <a:t>;</a:t>
            </a:r>
            <a:r>
              <a:rPr lang="pl-PL" sz="3600" dirty="0">
                <a:solidFill>
                  <a:srgbClr val="000000"/>
                </a:solidFill>
                <a:latin typeface="Times New Roman" panose="02020603050405020304" pitchFamily="18" charset="0"/>
                <a:cs typeface="Times New Roman" panose="02020603050405020304" pitchFamily="18" charset="0"/>
              </a:rPr>
              <a:t> </a:t>
            </a:r>
            <a:endParaRPr lang="es-ES" sz="3600" dirty="0">
              <a:solidFill>
                <a:srgbClr val="000000"/>
              </a:solidFill>
              <a:latin typeface="Times New Roman" panose="02020603050405020304" pitchFamily="18" charset="0"/>
              <a:cs typeface="Times New Roman" panose="02020603050405020304" pitchFamily="18" charset="0"/>
            </a:endParaRPr>
          </a:p>
          <a:p>
            <a:pPr marL="571500" indent="-571500" algn="just">
              <a:lnSpc>
                <a:spcPct val="170000"/>
              </a:lnSpc>
              <a:spcBef>
                <a:spcPts val="0"/>
              </a:spcBef>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management of environmental risks during and after mine closure; </a:t>
            </a:r>
          </a:p>
          <a:p>
            <a:pPr marL="571500" indent="-571500" algn="just">
              <a:lnSpc>
                <a:spcPct val="170000"/>
              </a:lnSpc>
              <a:spcBef>
                <a:spcPts val="0"/>
              </a:spcBef>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recovery of degraded and transformed ecosystems in coal mining-affected areas.</a:t>
            </a:r>
            <a:endParaRPr lang="en-GB" sz="36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endParaRPr lang="en-GB" sz="3600" dirty="0">
              <a:solidFill>
                <a:srgbClr val="000000"/>
              </a:solidFill>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pic>
        <p:nvPicPr>
          <p:cNvPr id="4" name="Imagen 3">
            <a:extLst>
              <a:ext uri="{FF2B5EF4-FFF2-40B4-BE49-F238E27FC236}">
                <a16:creationId xmlns:a16="http://schemas.microsoft.com/office/drawing/2014/main" id="{F270F861-E0AC-8FE1-8C55-8EC2A0B38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5157" y="165221"/>
            <a:ext cx="3069472" cy="4665597"/>
          </a:xfrm>
          <a:prstGeom prst="rect">
            <a:avLst/>
          </a:prstGeom>
        </p:spPr>
      </p:pic>
    </p:spTree>
    <p:extLst>
      <p:ext uri="{BB962C8B-B14F-4D97-AF65-F5344CB8AC3E}">
        <p14:creationId xmlns:p14="http://schemas.microsoft.com/office/powerpoint/2010/main" val="360759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1387477" y="1246290"/>
            <a:ext cx="3225064" cy="743776"/>
          </a:xfrm>
          <a:prstGeom prst="rect">
            <a:avLst/>
          </a:prstGeom>
        </p:spPr>
      </p:pic>
      <p:pic>
        <p:nvPicPr>
          <p:cNvPr id="7" name="Obraz 6"/>
          <p:cNvPicPr>
            <a:picLocks noChangeAspect="1"/>
          </p:cNvPicPr>
          <p:nvPr/>
        </p:nvPicPr>
        <p:blipFill>
          <a:blip r:embed="rId4"/>
          <a:stretch>
            <a:fillRect/>
          </a:stretch>
        </p:blipFill>
        <p:spPr>
          <a:xfrm>
            <a:off x="7469918" y="1124987"/>
            <a:ext cx="3246142" cy="743776"/>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432137" y="2379799"/>
            <a:ext cx="5271546" cy="2905721"/>
          </a:xfrm>
          <a:prstGeom prst="rect">
            <a:avLst/>
          </a:prstGeom>
        </p:spPr>
        <p:txBody>
          <a:bodyPr vert="horz" lIns="45720" tIns="45720" rIns="45720" bIns="45720" rtlCol="0">
            <a:normAutofit fontScale="55000" lnSpcReduction="2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3600" dirty="0">
                <a:latin typeface="Times New Roman" panose="02020603050405020304" pitchFamily="18" charset="0"/>
                <a:cs typeface="Times New Roman" panose="02020603050405020304" pitchFamily="18" charset="0"/>
              </a:rPr>
              <a:t>Synergistic POTENTIALS of end-of-life coal mines and coal-fired power plants, along with closely related neighbouring industries: update and re-adoption of territorial just transition plans.</a:t>
            </a:r>
          </a:p>
          <a:p>
            <a:pPr algn="l">
              <a:lnSpc>
                <a:spcPct val="120000"/>
              </a:lnSpc>
            </a:pPr>
            <a:r>
              <a:rPr lang="en-GB" sz="3600" dirty="0">
                <a:latin typeface="Times New Roman" panose="02020603050405020304" pitchFamily="18" charset="0"/>
                <a:cs typeface="Times New Roman" panose="02020603050405020304" pitchFamily="18" charset="0"/>
              </a:rPr>
              <a:t>EU Research Fund for Coal and Steel (RFCS)               Grant Agreement No 101034042</a:t>
            </a:r>
          </a:p>
          <a:p>
            <a:r>
              <a:rPr lang="en-GB" sz="3600" dirty="0">
                <a:latin typeface="Times New Roman" panose="02020603050405020304" pitchFamily="18" charset="0"/>
                <a:cs typeface="Times New Roman" panose="02020603050405020304" pitchFamily="18" charset="0"/>
                <a:hlinkClick r:id="rId5"/>
              </a:rPr>
              <a:t>www.potentialsproject.eu</a:t>
            </a:r>
            <a:r>
              <a:rPr lang="en-GB" sz="3600" dirty="0">
                <a:latin typeface="Times New Roman" panose="02020603050405020304" pitchFamily="18" charset="0"/>
                <a:cs typeface="Times New Roman" panose="02020603050405020304" pitchFamily="18" charset="0"/>
              </a:rPr>
              <a:t> </a:t>
            </a:r>
            <a:endParaRPr lang="pl-PL" sz="3600" dirty="0">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sp>
        <p:nvSpPr>
          <p:cNvPr id="9" name="Symbol zastępczy zawartości 2">
            <a:extLst>
              <a:ext uri="{FF2B5EF4-FFF2-40B4-BE49-F238E27FC236}">
                <a16:creationId xmlns:a16="http://schemas.microsoft.com/office/drawing/2014/main" id="{0A0323F9-5D6A-0BB6-C6E6-2BF057CA8A7B}"/>
              </a:ext>
            </a:extLst>
          </p:cNvPr>
          <p:cNvSpPr txBox="1">
            <a:spLocks/>
          </p:cNvSpPr>
          <p:nvPr/>
        </p:nvSpPr>
        <p:spPr>
          <a:xfrm>
            <a:off x="6497955" y="2323813"/>
            <a:ext cx="5190067" cy="2905720"/>
          </a:xfrm>
          <a:prstGeom prst="rect">
            <a:avLst/>
          </a:prstGeom>
        </p:spPr>
        <p:txBody>
          <a:bodyPr vert="horz" lIns="45720" tIns="45720" rIns="45720" bIns="45720" rtlCol="0">
            <a:normAutofit fontScale="925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2200" dirty="0">
                <a:latin typeface="Times New Roman" panose="02020603050405020304" pitchFamily="18" charset="0"/>
                <a:cs typeface="Times New Roman" panose="02020603050405020304" pitchFamily="18" charset="0"/>
              </a:rPr>
              <a:t>Leveraging the competitive advantages of end-of-life underground coal mines to maximise the creation of green and quality jobs.</a:t>
            </a:r>
          </a:p>
          <a:p>
            <a:pPr algn="l">
              <a:lnSpc>
                <a:spcPct val="120000"/>
              </a:lnSpc>
            </a:pPr>
            <a:r>
              <a:rPr lang="en-GB" sz="2200" dirty="0">
                <a:latin typeface="Times New Roman" panose="02020603050405020304" pitchFamily="18" charset="0"/>
                <a:cs typeface="Times New Roman" panose="02020603050405020304" pitchFamily="18" charset="0"/>
              </a:rPr>
              <a:t>EU Research Fund for Coal and Steel (RFCS) Grant Agreement No 101057789</a:t>
            </a:r>
          </a:p>
          <a:p>
            <a:r>
              <a:rPr lang="en-GB" sz="2200" dirty="0">
                <a:latin typeface="Times New Roman" panose="02020603050405020304" pitchFamily="18" charset="0"/>
                <a:cs typeface="Times New Roman" panose="02020603050405020304" pitchFamily="18" charset="0"/>
                <a:hlinkClick r:id="rId6"/>
              </a:rPr>
              <a:t>www.greenjobsproject.eu</a:t>
            </a:r>
            <a:r>
              <a:rPr lang="en-GB" sz="2200" dirty="0">
                <a:latin typeface="Times New Roman" panose="02020603050405020304" pitchFamily="18" charset="0"/>
                <a:cs typeface="Times New Roman" panose="02020603050405020304" pitchFamily="18" charset="0"/>
              </a:rPr>
              <a:t>  </a:t>
            </a:r>
            <a:endParaRPr lang="pl-PL" sz="2200" dirty="0">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spTree>
    <p:extLst>
      <p:ext uri="{BB962C8B-B14F-4D97-AF65-F5344CB8AC3E}">
        <p14:creationId xmlns:p14="http://schemas.microsoft.com/office/powerpoint/2010/main" val="67039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ctrTitle"/>
          </p:nvPr>
        </p:nvSpPr>
        <p:spPr>
          <a:xfrm>
            <a:off x="166321" y="152595"/>
            <a:ext cx="11597054" cy="380806"/>
          </a:xfrm>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sp>
        <p:nvSpPr>
          <p:cNvPr id="4" name="Prostokąt 3"/>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5"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655983"/>
            <a:ext cx="11046234" cy="1674568"/>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It focuses on taking advantage of the joint potential of end-of-life coal mines and coal-fired power plants to stimulate new economic activities and develop jobs in Coal Regions in Transition.</a:t>
            </a:r>
          </a:p>
          <a:p>
            <a:pPr algn="just"/>
            <a:r>
              <a:rPr lang="en-GB" sz="1800" dirty="0">
                <a:solidFill>
                  <a:schemeClr val="tx1">
                    <a:lumMod val="50000"/>
                  </a:schemeClr>
                </a:solidFill>
              </a:rPr>
              <a:t>It identifies and assess opportunities by means of a prospective analysis, enabling to develop business models that rely on renewable energy, on the circular economy or scale energy storage, guaranteeing a sustainable and combined use of assets and resources.</a:t>
            </a:r>
          </a:p>
          <a:p>
            <a:pPr marL="798911" lvl="1" indent="-342900" algn="just">
              <a:buFont typeface="Arial" panose="020B0604020202020204" pitchFamily="34" charset="0"/>
              <a:buChar char="•"/>
            </a:pPr>
            <a:endParaRPr lang="en-GB" sz="1394" dirty="0"/>
          </a:p>
          <a:p>
            <a:pPr algn="just"/>
            <a:endParaRPr lang="en-GB" sz="2000" dirty="0"/>
          </a:p>
          <a:p>
            <a:pPr algn="just"/>
            <a:endParaRPr lang="en-GB" dirty="0"/>
          </a:p>
        </p:txBody>
      </p:sp>
      <p:pic>
        <p:nvPicPr>
          <p:cNvPr id="3" name="Obraz 2"/>
          <p:cNvPicPr>
            <a:picLocks noChangeAspect="1"/>
          </p:cNvPicPr>
          <p:nvPr/>
        </p:nvPicPr>
        <p:blipFill>
          <a:blip r:embed="rId3"/>
          <a:stretch>
            <a:fillRect/>
          </a:stretch>
        </p:blipFill>
        <p:spPr>
          <a:xfrm>
            <a:off x="10438803" y="225096"/>
            <a:ext cx="1431628" cy="330167"/>
          </a:xfrm>
          <a:prstGeom prst="rect">
            <a:avLst/>
          </a:prstGeom>
        </p:spPr>
      </p:pic>
      <p:pic>
        <p:nvPicPr>
          <p:cNvPr id="13" name="Picture 4" descr="Table&#10;&#10;Description automatically generated"/>
          <p:cNvPicPr/>
          <p:nvPr/>
        </p:nvPicPr>
        <p:blipFill>
          <a:blip r:embed="rId4"/>
          <a:stretch>
            <a:fillRect/>
          </a:stretch>
        </p:blipFill>
        <p:spPr>
          <a:xfrm>
            <a:off x="406400" y="2601022"/>
            <a:ext cx="6515100" cy="2769870"/>
          </a:xfrm>
          <a:prstGeom prst="rect">
            <a:avLst/>
          </a:prstGeom>
        </p:spPr>
      </p:pic>
      <p:pic>
        <p:nvPicPr>
          <p:cNvPr id="14" name="Picture 1" descr="Table&#10;&#10;Description automatically generated"/>
          <p:cNvPicPr/>
          <p:nvPr/>
        </p:nvPicPr>
        <p:blipFill>
          <a:blip r:embed="rId5"/>
          <a:stretch>
            <a:fillRect/>
          </a:stretch>
        </p:blipFill>
        <p:spPr>
          <a:xfrm>
            <a:off x="5681662" y="4469782"/>
            <a:ext cx="6486525" cy="2200275"/>
          </a:xfrm>
          <a:prstGeom prst="rect">
            <a:avLst/>
          </a:prstGeom>
        </p:spPr>
      </p:pic>
      <p:sp>
        <p:nvSpPr>
          <p:cNvPr id="15" name="Prostokąt 14"/>
          <p:cNvSpPr/>
          <p:nvPr/>
        </p:nvSpPr>
        <p:spPr>
          <a:xfrm>
            <a:off x="459245" y="2245042"/>
            <a:ext cx="8705405" cy="430887"/>
          </a:xfrm>
          <a:prstGeom prst="rect">
            <a:avLst/>
          </a:prstGeom>
        </p:spPr>
        <p:txBody>
          <a:bodyPr wrap="square">
            <a:spAutoFit/>
          </a:bodyPr>
          <a:lstStyle/>
          <a:p>
            <a:r>
              <a:rPr lang="pl-PL" sz="2200" b="1" dirty="0">
                <a:solidFill>
                  <a:schemeClr val="accent5">
                    <a:lumMod val="75000"/>
                  </a:schemeClr>
                </a:solidFill>
              </a:rPr>
              <a:t>ACTIONS</a:t>
            </a:r>
          </a:p>
        </p:txBody>
      </p:sp>
      <p:sp>
        <p:nvSpPr>
          <p:cNvPr id="16" name="Prostokąt 15"/>
          <p:cNvSpPr/>
          <p:nvPr/>
        </p:nvSpPr>
        <p:spPr>
          <a:xfrm>
            <a:off x="7099931" y="4057347"/>
            <a:ext cx="8705405" cy="430887"/>
          </a:xfrm>
          <a:prstGeom prst="rect">
            <a:avLst/>
          </a:prstGeom>
        </p:spPr>
        <p:txBody>
          <a:bodyPr wrap="square">
            <a:spAutoFit/>
          </a:bodyPr>
          <a:lstStyle/>
          <a:p>
            <a:r>
              <a:rPr lang="pl-PL" sz="2200" b="1" dirty="0">
                <a:solidFill>
                  <a:schemeClr val="accent5">
                    <a:lumMod val="75000"/>
                  </a:schemeClr>
                </a:solidFill>
              </a:rPr>
              <a:t>MICRO-ACTIONS</a:t>
            </a:r>
          </a:p>
        </p:txBody>
      </p:sp>
    </p:spTree>
    <p:extLst>
      <p:ext uri="{BB962C8B-B14F-4D97-AF65-F5344CB8AC3E}">
        <p14:creationId xmlns:p14="http://schemas.microsoft.com/office/powerpoint/2010/main" val="11505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ctrTitle"/>
          </p:nvPr>
        </p:nvSpPr>
        <p:spPr>
          <a:xfrm>
            <a:off x="166321" y="152595"/>
            <a:ext cx="11597054" cy="380806"/>
          </a:xfrm>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sp>
        <p:nvSpPr>
          <p:cNvPr id="4" name="Prostokąt 3"/>
          <p:cNvSpPr/>
          <p:nvPr/>
        </p:nvSpPr>
        <p:spPr>
          <a:xfrm>
            <a:off x="364200" y="225096"/>
            <a:ext cx="8705405" cy="1107996"/>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a:p>
            <a:endParaRPr lang="pl-PL" sz="2200" b="1" dirty="0">
              <a:solidFill>
                <a:schemeClr val="accent5">
                  <a:lumMod val="75000"/>
                </a:schemeClr>
              </a:solidFill>
            </a:endParaRPr>
          </a:p>
          <a:p>
            <a:r>
              <a:rPr lang="pl-PL" sz="2200" b="1" dirty="0">
                <a:solidFill>
                  <a:schemeClr val="accent5">
                    <a:lumMod val="75000"/>
                  </a:schemeClr>
                </a:solidFill>
              </a:rPr>
              <a:t>CRITERIA</a:t>
            </a:r>
          </a:p>
        </p:txBody>
      </p:sp>
      <p:pic>
        <p:nvPicPr>
          <p:cNvPr id="6" name="Obraz 5"/>
          <p:cNvPicPr>
            <a:picLocks noChangeAspect="1"/>
          </p:cNvPicPr>
          <p:nvPr/>
        </p:nvPicPr>
        <p:blipFill>
          <a:blip r:embed="rId3"/>
          <a:stretch>
            <a:fillRect/>
          </a:stretch>
        </p:blipFill>
        <p:spPr>
          <a:xfrm>
            <a:off x="364200" y="1333092"/>
            <a:ext cx="5077993" cy="1685005"/>
          </a:xfrm>
          <a:prstGeom prst="rect">
            <a:avLst/>
          </a:prstGeom>
        </p:spPr>
      </p:pic>
      <p:pic>
        <p:nvPicPr>
          <p:cNvPr id="8" name="Obraz 7"/>
          <p:cNvPicPr>
            <a:picLocks noChangeAspect="1"/>
          </p:cNvPicPr>
          <p:nvPr/>
        </p:nvPicPr>
        <p:blipFill>
          <a:blip r:embed="rId4"/>
          <a:stretch>
            <a:fillRect/>
          </a:stretch>
        </p:blipFill>
        <p:spPr>
          <a:xfrm>
            <a:off x="3252050" y="3466343"/>
            <a:ext cx="5220564" cy="992213"/>
          </a:xfrm>
          <a:prstGeom prst="rect">
            <a:avLst/>
          </a:prstGeom>
        </p:spPr>
      </p:pic>
      <p:pic>
        <p:nvPicPr>
          <p:cNvPr id="3" name="Obraz 2"/>
          <p:cNvPicPr>
            <a:picLocks noChangeAspect="1"/>
          </p:cNvPicPr>
          <p:nvPr/>
        </p:nvPicPr>
        <p:blipFill>
          <a:blip r:embed="rId5"/>
          <a:stretch>
            <a:fillRect/>
          </a:stretch>
        </p:blipFill>
        <p:spPr>
          <a:xfrm>
            <a:off x="10438803" y="225096"/>
            <a:ext cx="1431628" cy="330167"/>
          </a:xfrm>
          <a:prstGeom prst="rect">
            <a:avLst/>
          </a:prstGeom>
        </p:spPr>
      </p:pic>
      <p:sp>
        <p:nvSpPr>
          <p:cNvPr id="10" name="Prostokąt 9"/>
          <p:cNvSpPr/>
          <p:nvPr/>
        </p:nvSpPr>
        <p:spPr>
          <a:xfrm>
            <a:off x="3252050" y="3097449"/>
            <a:ext cx="8705405" cy="430887"/>
          </a:xfrm>
          <a:prstGeom prst="rect">
            <a:avLst/>
          </a:prstGeom>
        </p:spPr>
        <p:txBody>
          <a:bodyPr wrap="square">
            <a:spAutoFit/>
          </a:bodyPr>
          <a:lstStyle/>
          <a:p>
            <a:r>
              <a:rPr lang="es-ES" sz="2200" b="1" dirty="0">
                <a:solidFill>
                  <a:schemeClr val="accent5">
                    <a:lumMod val="75000"/>
                  </a:schemeClr>
                </a:solidFill>
              </a:rPr>
              <a:t>EUROPEAN GREEN DEAL </a:t>
            </a:r>
            <a:r>
              <a:rPr lang="pl-PL" sz="2200" b="1" dirty="0">
                <a:solidFill>
                  <a:schemeClr val="accent5">
                    <a:lumMod val="75000"/>
                  </a:schemeClr>
                </a:solidFill>
              </a:rPr>
              <a:t>POLICIES</a:t>
            </a:r>
          </a:p>
        </p:txBody>
      </p:sp>
    </p:spTree>
    <p:extLst>
      <p:ext uri="{BB962C8B-B14F-4D97-AF65-F5344CB8AC3E}">
        <p14:creationId xmlns:p14="http://schemas.microsoft.com/office/powerpoint/2010/main" val="407416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5E26CD2E-4144-4FDC-A3AE-FF17D2F81A9F}" type="slidenum">
              <a:rPr lang="pl-PL" altLang="pl-PL" smtClean="0"/>
              <a:pPr/>
              <a:t>6</a:t>
            </a:fld>
            <a:endParaRPr lang="pl-PL" altLang="pl-PL" dirty="0"/>
          </a:p>
        </p:txBody>
      </p:sp>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1268459"/>
            <a:ext cx="2967486" cy="2958485"/>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pl-PL" sz="1800" dirty="0">
                <a:solidFill>
                  <a:srgbClr val="000000"/>
                </a:solidFill>
              </a:rPr>
              <a:t>First, u</a:t>
            </a:r>
            <a:r>
              <a:rPr lang="en-GB" sz="1800" dirty="0">
                <a:solidFill>
                  <a:srgbClr val="000000"/>
                </a:solidFill>
              </a:rPr>
              <a:t>sing MULTIPOL program (Multicriteria and policy), the scoring of actions with respect to criteria from 0 to 20 is made. </a:t>
            </a:r>
          </a:p>
          <a:p>
            <a:pPr algn="just"/>
            <a:endParaRPr lang="en-GB" dirty="0"/>
          </a:p>
        </p:txBody>
      </p:sp>
      <p:pic>
        <p:nvPicPr>
          <p:cNvPr id="11" name="Obraz 10"/>
          <p:cNvPicPr>
            <a:picLocks noChangeAspect="1"/>
          </p:cNvPicPr>
          <p:nvPr/>
        </p:nvPicPr>
        <p:blipFill>
          <a:blip r:embed="rId3"/>
          <a:stretch>
            <a:fillRect/>
          </a:stretch>
        </p:blipFill>
        <p:spPr>
          <a:xfrm>
            <a:off x="3031993" y="705364"/>
            <a:ext cx="9022862" cy="4084674"/>
          </a:xfrm>
          <a:prstGeom prst="rect">
            <a:avLst/>
          </a:prstGeom>
        </p:spPr>
      </p:pic>
      <p:pic>
        <p:nvPicPr>
          <p:cNvPr id="2" name="Obraz 1"/>
          <p:cNvPicPr>
            <a:picLocks noChangeAspect="1"/>
          </p:cNvPicPr>
          <p:nvPr/>
        </p:nvPicPr>
        <p:blipFill>
          <a:blip r:embed="rId4"/>
          <a:stretch>
            <a:fillRect/>
          </a:stretch>
        </p:blipFill>
        <p:spPr>
          <a:xfrm>
            <a:off x="10446746" y="225096"/>
            <a:ext cx="1432684" cy="329213"/>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4669268"/>
            <a:ext cx="2967486" cy="2016203"/>
          </a:xfrm>
          <a:prstGeom prst="rect">
            <a:avLst/>
          </a:prstGeom>
        </p:spPr>
        <p:txBody>
          <a:bodyPr vert="horz" lIns="45720" tIns="45720" rIns="45720" bIns="45720" rtlCol="0">
            <a:normAutofit lnSpcReduction="1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Second, matrix values corresponding to policy evaluation with respect to the criteria are assigned. As this concerns the set of criteria weights, the row sum must always equal 100. </a:t>
            </a:r>
          </a:p>
          <a:p>
            <a:pPr algn="just"/>
            <a:endParaRPr lang="en-GB" sz="2000" dirty="0"/>
          </a:p>
          <a:p>
            <a:pPr algn="just"/>
            <a:endParaRPr lang="en-GB" dirty="0"/>
          </a:p>
        </p:txBody>
      </p:sp>
      <p:pic>
        <p:nvPicPr>
          <p:cNvPr id="9" name="Obraz 8"/>
          <p:cNvPicPr>
            <a:picLocks noChangeAspect="1"/>
          </p:cNvPicPr>
          <p:nvPr/>
        </p:nvPicPr>
        <p:blipFill>
          <a:blip r:embed="rId5"/>
          <a:stretch>
            <a:fillRect/>
          </a:stretch>
        </p:blipFill>
        <p:spPr>
          <a:xfrm>
            <a:off x="3031993" y="5193811"/>
            <a:ext cx="9022862" cy="1360785"/>
          </a:xfrm>
          <a:prstGeom prst="rect">
            <a:avLst/>
          </a:prstGeom>
        </p:spPr>
      </p:pic>
    </p:spTree>
    <p:extLst>
      <p:ext uri="{BB962C8B-B14F-4D97-AF65-F5344CB8AC3E}">
        <p14:creationId xmlns:p14="http://schemas.microsoft.com/office/powerpoint/2010/main" val="178858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399" y="949763"/>
            <a:ext cx="10747469"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Evaluation of actions related to policies</a:t>
            </a:r>
            <a:r>
              <a:rPr lang="pl-PL" sz="2000" dirty="0">
                <a:solidFill>
                  <a:schemeClr val="tx1">
                    <a:lumMod val="50000"/>
                  </a:schemeClr>
                </a:solidFill>
              </a:rPr>
              <a:t> and a</a:t>
            </a:r>
            <a:r>
              <a:rPr lang="en-GB" sz="2000" dirty="0" err="1">
                <a:solidFill>
                  <a:schemeClr val="tx1">
                    <a:lumMod val="50000"/>
                  </a:schemeClr>
                </a:solidFill>
              </a:rPr>
              <a:t>ctions</a:t>
            </a:r>
            <a:r>
              <a:rPr lang="en-GB" sz="2000" dirty="0">
                <a:solidFill>
                  <a:schemeClr val="tx1">
                    <a:lumMod val="50000"/>
                  </a:schemeClr>
                </a:solidFill>
              </a:rPr>
              <a:t>/policies closeness map.</a:t>
            </a:r>
          </a:p>
          <a:p>
            <a:pPr algn="just"/>
            <a:endParaRPr lang="en-GB" dirty="0"/>
          </a:p>
        </p:txBody>
      </p:sp>
      <p:pic>
        <p:nvPicPr>
          <p:cNvPr id="8" name="Obraz 7"/>
          <p:cNvPicPr>
            <a:picLocks noChangeAspect="1"/>
          </p:cNvPicPr>
          <p:nvPr/>
        </p:nvPicPr>
        <p:blipFill>
          <a:blip r:embed="rId3"/>
          <a:stretch>
            <a:fillRect/>
          </a:stretch>
        </p:blipFill>
        <p:spPr>
          <a:xfrm>
            <a:off x="406400" y="1337323"/>
            <a:ext cx="4023709" cy="4724809"/>
          </a:xfrm>
          <a:prstGeom prst="rect">
            <a:avLst/>
          </a:prstGeom>
        </p:spPr>
      </p:pic>
      <p:pic>
        <p:nvPicPr>
          <p:cNvPr id="9" name="Obraz 15">
            <a:extLst>
              <a:ext uri="{FF2B5EF4-FFF2-40B4-BE49-F238E27FC236}">
                <a16:creationId xmlns:a16="http://schemas.microsoft.com/office/drawing/2014/main" id="{51648458-81C4-48C1-3968-D6883FE8F2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405" y="1699860"/>
            <a:ext cx="6722026" cy="3774994"/>
          </a:xfrm>
          <a:prstGeom prst="rect">
            <a:avLst/>
          </a:prstGeom>
          <a:noFill/>
        </p:spPr>
      </p:pic>
      <p:pic>
        <p:nvPicPr>
          <p:cNvPr id="2" name="Obraz 1"/>
          <p:cNvPicPr>
            <a:picLocks noChangeAspect="1"/>
          </p:cNvPicPr>
          <p:nvPr/>
        </p:nvPicPr>
        <p:blipFill>
          <a:blip r:embed="rId5"/>
          <a:stretch>
            <a:fillRect/>
          </a:stretch>
        </p:blipFill>
        <p:spPr>
          <a:xfrm>
            <a:off x="10437526" y="245501"/>
            <a:ext cx="1432684" cy="329213"/>
          </a:xfrm>
          <a:prstGeom prst="rect">
            <a:avLst/>
          </a:prstGeom>
        </p:spPr>
      </p:pic>
    </p:spTree>
    <p:extLst>
      <p:ext uri="{BB962C8B-B14F-4D97-AF65-F5344CB8AC3E}">
        <p14:creationId xmlns:p14="http://schemas.microsoft.com/office/powerpoint/2010/main" val="405082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5E26CD2E-4144-4FDC-A3AE-FF17D2F81A9F}" type="slidenum">
              <a:rPr lang="pl-PL" altLang="pl-PL" smtClean="0"/>
              <a:pPr/>
              <a:t>8</a:t>
            </a:fld>
            <a:endParaRPr lang="pl-PL" altLang="pl-PL" dirty="0"/>
          </a:p>
        </p:txBody>
      </p:sp>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micro-ACTIONS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1268459"/>
            <a:ext cx="2967486" cy="2958485"/>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pl-PL" sz="1800" dirty="0">
                <a:solidFill>
                  <a:srgbClr val="000000"/>
                </a:solidFill>
              </a:rPr>
              <a:t>First, u</a:t>
            </a:r>
            <a:r>
              <a:rPr lang="en-GB" sz="1800" dirty="0">
                <a:solidFill>
                  <a:srgbClr val="000000"/>
                </a:solidFill>
              </a:rPr>
              <a:t>sing MULTIPOL program (Multicriteria and policy), the scoring of </a:t>
            </a:r>
            <a:r>
              <a:rPr lang="pl-PL" sz="1800" dirty="0">
                <a:solidFill>
                  <a:srgbClr val="000000"/>
                </a:solidFill>
              </a:rPr>
              <a:t>micro-</a:t>
            </a:r>
            <a:r>
              <a:rPr lang="en-GB" sz="1800" dirty="0">
                <a:solidFill>
                  <a:srgbClr val="000000"/>
                </a:solidFill>
              </a:rPr>
              <a:t>actions with respect to criteria from 0 to 20 is made. </a:t>
            </a:r>
          </a:p>
          <a:p>
            <a:pPr algn="just"/>
            <a:endParaRPr lang="en-GB" dirty="0"/>
          </a:p>
        </p:txBody>
      </p:sp>
      <p:pic>
        <p:nvPicPr>
          <p:cNvPr id="2" name="Obraz 1"/>
          <p:cNvPicPr>
            <a:picLocks noChangeAspect="1"/>
          </p:cNvPicPr>
          <p:nvPr/>
        </p:nvPicPr>
        <p:blipFill>
          <a:blip r:embed="rId3"/>
          <a:stretch>
            <a:fillRect/>
          </a:stretch>
        </p:blipFill>
        <p:spPr>
          <a:xfrm>
            <a:off x="10446746" y="225096"/>
            <a:ext cx="1432684" cy="329213"/>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4669268"/>
            <a:ext cx="2967486" cy="2016203"/>
          </a:xfrm>
          <a:prstGeom prst="rect">
            <a:avLst/>
          </a:prstGeom>
        </p:spPr>
        <p:txBody>
          <a:bodyPr vert="horz" lIns="45720" tIns="45720" rIns="45720" bIns="45720" rtlCol="0">
            <a:normAutofit lnSpcReduction="1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Second, matrix values corresponding to policy evaluation with respect to the criteria are assigned. As this concerns the set of criteria weights, the row sum must always equal 100. </a:t>
            </a:r>
          </a:p>
          <a:p>
            <a:pPr algn="just"/>
            <a:endParaRPr lang="en-GB" sz="2000" dirty="0"/>
          </a:p>
          <a:p>
            <a:pPr algn="just"/>
            <a:endParaRPr lang="en-GB" dirty="0"/>
          </a:p>
        </p:txBody>
      </p:sp>
      <p:pic>
        <p:nvPicPr>
          <p:cNvPr id="9" name="Obraz 8"/>
          <p:cNvPicPr>
            <a:picLocks noChangeAspect="1"/>
          </p:cNvPicPr>
          <p:nvPr/>
        </p:nvPicPr>
        <p:blipFill>
          <a:blip r:embed="rId4"/>
          <a:stretch>
            <a:fillRect/>
          </a:stretch>
        </p:blipFill>
        <p:spPr>
          <a:xfrm>
            <a:off x="3031993" y="5193811"/>
            <a:ext cx="9022862" cy="1360785"/>
          </a:xfrm>
          <a:prstGeom prst="rect">
            <a:avLst/>
          </a:prstGeom>
        </p:spPr>
      </p:pic>
      <p:pic>
        <p:nvPicPr>
          <p:cNvPr id="10" name="Obraz 9"/>
          <p:cNvPicPr>
            <a:picLocks noChangeAspect="1"/>
          </p:cNvPicPr>
          <p:nvPr/>
        </p:nvPicPr>
        <p:blipFill>
          <a:blip r:embed="rId5"/>
          <a:stretch>
            <a:fillRect/>
          </a:stretch>
        </p:blipFill>
        <p:spPr>
          <a:xfrm>
            <a:off x="3067439" y="1008578"/>
            <a:ext cx="8944465" cy="4037875"/>
          </a:xfrm>
          <a:prstGeom prst="rect">
            <a:avLst/>
          </a:prstGeom>
        </p:spPr>
      </p:pic>
    </p:spTree>
    <p:extLst>
      <p:ext uri="{BB962C8B-B14F-4D97-AF65-F5344CB8AC3E}">
        <p14:creationId xmlns:p14="http://schemas.microsoft.com/office/powerpoint/2010/main" val="324305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micro-ACTIONS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399" y="949763"/>
            <a:ext cx="10747469"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Evaluation of actions related to policies</a:t>
            </a:r>
            <a:r>
              <a:rPr lang="pl-PL" sz="2000" dirty="0">
                <a:solidFill>
                  <a:schemeClr val="tx1">
                    <a:lumMod val="50000"/>
                  </a:schemeClr>
                </a:solidFill>
              </a:rPr>
              <a:t> and micro-a</a:t>
            </a:r>
            <a:r>
              <a:rPr lang="en-GB" sz="2000" dirty="0" err="1">
                <a:solidFill>
                  <a:schemeClr val="tx1">
                    <a:lumMod val="50000"/>
                  </a:schemeClr>
                </a:solidFill>
              </a:rPr>
              <a:t>ctions</a:t>
            </a:r>
            <a:r>
              <a:rPr lang="en-GB" sz="2000" dirty="0">
                <a:solidFill>
                  <a:schemeClr val="tx1">
                    <a:lumMod val="50000"/>
                  </a:schemeClr>
                </a:solidFill>
              </a:rPr>
              <a:t>/policies closeness map.</a:t>
            </a:r>
          </a:p>
          <a:p>
            <a:pPr algn="just"/>
            <a:endParaRPr lang="en-GB" dirty="0"/>
          </a:p>
        </p:txBody>
      </p:sp>
      <p:pic>
        <p:nvPicPr>
          <p:cNvPr id="2" name="Obraz 1"/>
          <p:cNvPicPr>
            <a:picLocks noChangeAspect="1"/>
          </p:cNvPicPr>
          <p:nvPr/>
        </p:nvPicPr>
        <p:blipFill>
          <a:blip r:embed="rId3"/>
          <a:stretch>
            <a:fillRect/>
          </a:stretch>
        </p:blipFill>
        <p:spPr>
          <a:xfrm>
            <a:off x="10437526" y="245501"/>
            <a:ext cx="1432684" cy="329213"/>
          </a:xfrm>
          <a:prstGeom prst="rect">
            <a:avLst/>
          </a:prstGeom>
        </p:spPr>
      </p:pic>
      <p:pic>
        <p:nvPicPr>
          <p:cNvPr id="3" name="Obraz 2"/>
          <p:cNvPicPr>
            <a:picLocks noChangeAspect="1"/>
          </p:cNvPicPr>
          <p:nvPr/>
        </p:nvPicPr>
        <p:blipFill>
          <a:blip r:embed="rId4"/>
          <a:stretch>
            <a:fillRect/>
          </a:stretch>
        </p:blipFill>
        <p:spPr>
          <a:xfrm>
            <a:off x="582839" y="1526152"/>
            <a:ext cx="4220127" cy="4535980"/>
          </a:xfrm>
          <a:prstGeom prst="rect">
            <a:avLst/>
          </a:prstGeom>
        </p:spPr>
      </p:pic>
      <p:pic>
        <p:nvPicPr>
          <p:cNvPr id="5" name="Obraz 4"/>
          <p:cNvPicPr>
            <a:picLocks noChangeAspect="1"/>
          </p:cNvPicPr>
          <p:nvPr/>
        </p:nvPicPr>
        <p:blipFill>
          <a:blip r:embed="rId5"/>
          <a:stretch>
            <a:fillRect/>
          </a:stretch>
        </p:blipFill>
        <p:spPr>
          <a:xfrm>
            <a:off x="5249546" y="1357075"/>
            <a:ext cx="6175782" cy="4874134"/>
          </a:xfrm>
          <a:prstGeom prst="rect">
            <a:avLst/>
          </a:prstGeom>
        </p:spPr>
      </p:pic>
      <p:sp>
        <p:nvSpPr>
          <p:cNvPr id="10" name="Owal 9"/>
          <p:cNvSpPr/>
          <p:nvPr/>
        </p:nvSpPr>
        <p:spPr>
          <a:xfrm>
            <a:off x="6150430" y="1526152"/>
            <a:ext cx="2394856" cy="129324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wal 10"/>
          <p:cNvSpPr/>
          <p:nvPr/>
        </p:nvSpPr>
        <p:spPr>
          <a:xfrm>
            <a:off x="8098971" y="2340429"/>
            <a:ext cx="1665516" cy="206599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wal 11"/>
          <p:cNvSpPr/>
          <p:nvPr/>
        </p:nvSpPr>
        <p:spPr>
          <a:xfrm>
            <a:off x="9927771" y="1558068"/>
            <a:ext cx="1672678" cy="269824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0877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2.xml><?xml version="1.0" encoding="utf-8"?>
<a:theme xmlns:a="http://schemas.openxmlformats.org/drawingml/2006/main" name="1_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5231</TotalTime>
  <Words>1724</Words>
  <Application>Microsoft Office PowerPoint</Application>
  <PresentationFormat>Custom</PresentationFormat>
  <Paragraphs>168</Paragraphs>
  <Slides>18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Open Sans</vt:lpstr>
      <vt:lpstr>Times New Roman</vt:lpstr>
      <vt:lpstr>Tw Cen MT</vt:lpstr>
      <vt:lpstr>Wingdings</vt:lpstr>
      <vt:lpstr>Wingdings 3</vt:lpstr>
      <vt:lpstr>slajd-podstawowy</vt:lpstr>
      <vt:lpstr>1_slajd-podstawowy</vt:lpstr>
      <vt:lpstr>PowerPoint Presentation</vt:lpstr>
      <vt:lpstr>Alicja KRZEMIEń</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Chamiga</dc:creator>
  <cp:lastModifiedBy>PEDRO RIESGO FERNANDEZ</cp:lastModifiedBy>
  <cp:revision>156</cp:revision>
  <dcterms:created xsi:type="dcterms:W3CDTF">2018-08-09T11:29:59Z</dcterms:created>
  <dcterms:modified xsi:type="dcterms:W3CDTF">2023-04-03T16:18:02Z</dcterms:modified>
</cp:coreProperties>
</file>